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Bold" charset="1" panose="00000800000000000000"/>
      <p:regular r:id="rId19"/>
    </p:embeddedFont>
    <p:embeddedFont>
      <p:font typeface="Touvlo" charset="1" panose="020B0604030403020204"/>
      <p:regular r:id="rId20"/>
    </p:embeddedFont>
    <p:embeddedFont>
      <p:font typeface="Canva Sans Bold" charset="1" panose="020B0803030501040103"/>
      <p:regular r:id="rId21"/>
    </p:embeddedFont>
    <p:embeddedFont>
      <p:font typeface="Touvlo Bold" charset="1" panose="020B0804030403020204"/>
      <p:regular r:id="rId22"/>
    </p:embeddedFont>
    <p:embeddedFont>
      <p:font typeface="Poppins" charset="1" panose="00000500000000000000"/>
      <p:regular r:id="rId23"/>
    </p:embeddedFont>
    <p:embeddedFont>
      <p:font typeface="Helios Extended Bold" charset="1" panose="02000805050000020004"/>
      <p:regular r:id="rId24"/>
    </p:embeddedFont>
    <p:embeddedFont>
      <p:font typeface="Be Vietnam" charset="1" panose="00000500000000000000"/>
      <p:regular r:id="rId25"/>
    </p:embeddedFont>
    <p:embeddedFont>
      <p:font typeface="Helios Extended" charset="1" panose="020005050400000200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gif" Type="http://schemas.openxmlformats.org/officeDocument/2006/relationships/image"/><Relationship Id="rId4"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51118" y="-3067058"/>
            <a:ext cx="20590236" cy="205902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50000"/>
                  </a:srgbClr>
                </a:gs>
                <a:gs pos="100000">
                  <a:srgbClr val="690088">
                    <a:alpha val="5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362055" y="5436018"/>
            <a:ext cx="321025" cy="32102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5912644" y="2808421"/>
            <a:ext cx="881574" cy="88157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040518" y="2936295"/>
            <a:ext cx="625825" cy="62582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4" id="14"/>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2"/>
            <a:stretch>
              <a:fillRect l="0" t="-27284" r="0" b="-27284"/>
            </a:stretch>
          </a:blipFill>
        </p:spPr>
      </p:sp>
      <p:sp>
        <p:nvSpPr>
          <p:cNvPr name="Freeform 15" id="15"/>
          <p:cNvSpPr/>
          <p:nvPr/>
        </p:nvSpPr>
        <p:spPr>
          <a:xfrm flipH="false" flipV="false" rot="0">
            <a:off x="9684918" y="1256596"/>
            <a:ext cx="7109300" cy="8001704"/>
          </a:xfrm>
          <a:custGeom>
            <a:avLst/>
            <a:gdLst/>
            <a:ahLst/>
            <a:cxnLst/>
            <a:rect r="r" b="b" t="t" l="l"/>
            <a:pathLst>
              <a:path h="8001704" w="7109300">
                <a:moveTo>
                  <a:pt x="0" y="0"/>
                </a:moveTo>
                <a:lnTo>
                  <a:pt x="7109300" y="0"/>
                </a:lnTo>
                <a:lnTo>
                  <a:pt x="7109300" y="8001704"/>
                </a:lnTo>
                <a:lnTo>
                  <a:pt x="0" y="8001704"/>
                </a:lnTo>
                <a:lnTo>
                  <a:pt x="0" y="0"/>
                </a:lnTo>
                <a:close/>
              </a:path>
            </a:pathLst>
          </a:custGeom>
          <a:blipFill>
            <a:blip r:embed="rId3"/>
            <a:stretch>
              <a:fillRect l="-927" t="-27533" r="-927" b="-8293"/>
            </a:stretch>
          </a:blipFill>
        </p:spPr>
      </p:sp>
      <p:sp>
        <p:nvSpPr>
          <p:cNvPr name="TextBox 16" id="16"/>
          <p:cNvSpPr txBox="true"/>
          <p:nvPr/>
        </p:nvSpPr>
        <p:spPr>
          <a:xfrm rot="0">
            <a:off x="1535984" y="2086808"/>
            <a:ext cx="8481988" cy="3349210"/>
          </a:xfrm>
          <a:prstGeom prst="rect">
            <a:avLst/>
          </a:prstGeom>
        </p:spPr>
        <p:txBody>
          <a:bodyPr anchor="t" rtlCol="false" tIns="0" lIns="0" bIns="0" rIns="0">
            <a:spAutoFit/>
          </a:bodyPr>
          <a:lstStyle/>
          <a:p>
            <a:pPr algn="l">
              <a:lnSpc>
                <a:spcPts val="5201"/>
              </a:lnSpc>
            </a:pPr>
            <a:r>
              <a:rPr lang="en-US" sz="4685" b="true">
                <a:solidFill>
                  <a:srgbClr val="FFFFFF"/>
                </a:solidFill>
                <a:latin typeface="Poppins Bold"/>
                <a:ea typeface="Poppins Bold"/>
                <a:cs typeface="Poppins Bold"/>
                <a:sym typeface="Poppins Bold"/>
              </a:rPr>
              <a:t>NEXHIRE</a:t>
            </a:r>
            <a:r>
              <a:rPr lang="en-US" sz="4685" b="true">
                <a:solidFill>
                  <a:srgbClr val="FF0000"/>
                </a:solidFill>
                <a:latin typeface="Poppins Bold"/>
                <a:ea typeface="Poppins Bold"/>
                <a:cs typeface="Poppins Bold"/>
                <a:sym typeface="Poppins Bold"/>
              </a:rPr>
              <a:t>AI</a:t>
            </a:r>
            <a:r>
              <a:rPr lang="en-US" sz="4685" b="true">
                <a:solidFill>
                  <a:srgbClr val="FFFFFF"/>
                </a:solidFill>
                <a:latin typeface="Poppins Bold"/>
                <a:ea typeface="Poppins Bold"/>
                <a:cs typeface="Poppins Bold"/>
                <a:sym typeface="Poppins Bold"/>
              </a:rPr>
              <a:t> : REVOLTIONIZING SKILL ASSESSMENT AND CAREER GROWTH</a:t>
            </a:r>
          </a:p>
          <a:p>
            <a:pPr algn="l">
              <a:lnSpc>
                <a:spcPts val="5201"/>
              </a:lnSpc>
            </a:pPr>
          </a:p>
        </p:txBody>
      </p:sp>
      <p:sp>
        <p:nvSpPr>
          <p:cNvPr name="TextBox 17" id="17"/>
          <p:cNvSpPr txBox="true"/>
          <p:nvPr/>
        </p:nvSpPr>
        <p:spPr>
          <a:xfrm rot="0">
            <a:off x="1535984" y="6959634"/>
            <a:ext cx="6625962" cy="1810385"/>
          </a:xfrm>
          <a:prstGeom prst="rect">
            <a:avLst/>
          </a:prstGeom>
        </p:spPr>
        <p:txBody>
          <a:bodyPr anchor="t" rtlCol="false" tIns="0" lIns="0" bIns="0" rIns="0">
            <a:spAutoFit/>
          </a:bodyPr>
          <a:lstStyle/>
          <a:p>
            <a:pPr algn="just">
              <a:lnSpc>
                <a:spcPts val="3640"/>
              </a:lnSpc>
            </a:pPr>
            <a:r>
              <a:rPr lang="en-US" sz="2600">
                <a:solidFill>
                  <a:srgbClr val="FFFFFF"/>
                </a:solidFill>
                <a:latin typeface="Touvlo"/>
                <a:ea typeface="Touvlo"/>
                <a:cs typeface="Touvlo"/>
                <a:sym typeface="Touvlo"/>
              </a:rPr>
              <a:t>2203A52157 - Macharla Rohith</a:t>
            </a:r>
          </a:p>
          <a:p>
            <a:pPr algn="just">
              <a:lnSpc>
                <a:spcPts val="3640"/>
              </a:lnSpc>
            </a:pPr>
            <a:r>
              <a:rPr lang="en-US" sz="2600">
                <a:solidFill>
                  <a:srgbClr val="FFFFFF"/>
                </a:solidFill>
                <a:latin typeface="Touvlo"/>
                <a:ea typeface="Touvlo"/>
                <a:cs typeface="Touvlo"/>
                <a:sym typeface="Touvlo"/>
              </a:rPr>
              <a:t>2203A52173 - Sanga Akhilananda Teja</a:t>
            </a:r>
          </a:p>
          <a:p>
            <a:pPr algn="just">
              <a:lnSpc>
                <a:spcPts val="3640"/>
              </a:lnSpc>
            </a:pPr>
            <a:r>
              <a:rPr lang="en-US" sz="2600">
                <a:solidFill>
                  <a:srgbClr val="FFFFFF"/>
                </a:solidFill>
                <a:latin typeface="Touvlo"/>
                <a:ea typeface="Touvlo"/>
                <a:cs typeface="Touvlo"/>
                <a:sym typeface="Touvlo"/>
              </a:rPr>
              <a:t>2203A52174 - Satkuri kailash</a:t>
            </a:r>
          </a:p>
          <a:p>
            <a:pPr algn="just">
              <a:lnSpc>
                <a:spcPts val="3640"/>
              </a:lnSpc>
            </a:pPr>
            <a:r>
              <a:rPr lang="en-US" sz="2600">
                <a:solidFill>
                  <a:srgbClr val="FFFFFF"/>
                </a:solidFill>
                <a:latin typeface="Touvlo"/>
                <a:ea typeface="Touvlo"/>
                <a:cs typeface="Touvlo"/>
                <a:sym typeface="Touvlo"/>
              </a:rPr>
              <a:t>2203A52156 - Kunduru Sai Sruthi​</a:t>
            </a:r>
          </a:p>
        </p:txBody>
      </p:sp>
      <p:sp>
        <p:nvSpPr>
          <p:cNvPr name="TextBox 18" id="18"/>
          <p:cNvSpPr txBox="true"/>
          <p:nvPr/>
        </p:nvSpPr>
        <p:spPr>
          <a:xfrm rot="0">
            <a:off x="1535984" y="5086350"/>
            <a:ext cx="6895775" cy="2609670"/>
          </a:xfrm>
          <a:prstGeom prst="rect">
            <a:avLst/>
          </a:prstGeom>
        </p:spPr>
        <p:txBody>
          <a:bodyPr anchor="t" rtlCol="false" tIns="0" lIns="0" bIns="0" rIns="0">
            <a:spAutoFit/>
          </a:bodyPr>
          <a:lstStyle/>
          <a:p>
            <a:pPr algn="l">
              <a:lnSpc>
                <a:spcPts val="4209"/>
              </a:lnSpc>
            </a:pPr>
            <a:r>
              <a:rPr lang="en-US" sz="3007" b="true">
                <a:solidFill>
                  <a:srgbClr val="F2C270"/>
                </a:solidFill>
                <a:latin typeface="Canva Sans Bold"/>
                <a:ea typeface="Canva Sans Bold"/>
                <a:cs typeface="Canva Sans Bold"/>
                <a:sym typeface="Canva Sans Bold"/>
              </a:rPr>
              <a:t>Team Number - 129</a:t>
            </a:r>
          </a:p>
          <a:p>
            <a:pPr algn="l">
              <a:lnSpc>
                <a:spcPts val="4069"/>
              </a:lnSpc>
            </a:pPr>
            <a:r>
              <a:rPr lang="en-US" b="true" sz="2907">
                <a:solidFill>
                  <a:srgbClr val="F2C270"/>
                </a:solidFill>
                <a:latin typeface="Canva Sans Bold"/>
                <a:ea typeface="Canva Sans Bold"/>
                <a:cs typeface="Canva Sans Bold"/>
                <a:sym typeface="Canva Sans Bold"/>
              </a:rPr>
              <a:t>Mentor - Mr. Bediga Sharan                          </a:t>
            </a:r>
            <a:r>
              <a:rPr lang="en-US" sz="2907" b="true">
                <a:solidFill>
                  <a:srgbClr val="E8D2AC"/>
                </a:solidFill>
                <a:latin typeface="Canva Sans Bold"/>
                <a:ea typeface="Canva Sans Bold"/>
                <a:cs typeface="Canva Sans Bold"/>
                <a:sym typeface="Canva Sans Bold"/>
              </a:rPr>
              <a:t>(Assistant Professor) </a:t>
            </a:r>
          </a:p>
          <a:p>
            <a:pPr algn="l">
              <a:lnSpc>
                <a:spcPts val="4209"/>
              </a:lnSpc>
            </a:pPr>
          </a:p>
          <a:p>
            <a:pPr algn="l">
              <a:lnSpc>
                <a:spcPts val="420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24062" y="2657677"/>
            <a:ext cx="625825" cy="62582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6937625" y="2558378"/>
            <a:ext cx="16017337" cy="1029970"/>
          </a:xfrm>
          <a:prstGeom prst="rect">
            <a:avLst/>
          </a:prstGeom>
        </p:spPr>
        <p:txBody>
          <a:bodyPr anchor="t" rtlCol="false" tIns="0" lIns="0" bIns="0" rIns="0">
            <a:spAutoFit/>
          </a:bodyPr>
          <a:lstStyle/>
          <a:p>
            <a:pPr algn="l">
              <a:lnSpc>
                <a:spcPts val="7489"/>
              </a:lnSpc>
            </a:pPr>
            <a:r>
              <a:rPr lang="en-US" b="true" sz="6999">
                <a:solidFill>
                  <a:srgbClr val="FFFFFF"/>
                </a:solidFill>
                <a:latin typeface="Poppins Bold"/>
                <a:ea typeface="Poppins Bold"/>
                <a:cs typeface="Poppins Bold"/>
                <a:sym typeface="Poppins Bold"/>
              </a:rPr>
              <a:t>FUTURE ENHANCEMENTS</a:t>
            </a:r>
          </a:p>
        </p:txBody>
      </p:sp>
      <p:grpSp>
        <p:nvGrpSpPr>
          <p:cNvPr name="Group 6" id="6"/>
          <p:cNvGrpSpPr/>
          <p:nvPr/>
        </p:nvGrpSpPr>
        <p:grpSpPr>
          <a:xfrm rot="0">
            <a:off x="6393569" y="7797889"/>
            <a:ext cx="321025" cy="32102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0196188" y="2529803"/>
            <a:ext cx="881574" cy="88157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2" id="12"/>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2"/>
            <a:stretch>
              <a:fillRect l="0" t="-27284" r="0" b="-27284"/>
            </a:stretch>
          </a:blipFill>
        </p:spPr>
      </p:sp>
      <p:pic>
        <p:nvPicPr>
          <p:cNvPr name="Picture 13" id="13"/>
          <p:cNvPicPr>
            <a:picLocks noChangeAspect="true"/>
          </p:cNvPicPr>
          <p:nvPr/>
        </p:nvPicPr>
        <p:blipFill>
          <a:blip r:embed="rId3"/>
          <a:srcRect l="0" t="0" r="0" b="0"/>
          <a:stretch>
            <a:fillRect/>
          </a:stretch>
        </p:blipFill>
        <p:spPr>
          <a:xfrm flipH="false" flipV="false" rot="0">
            <a:off x="-542427" y="1028700"/>
            <a:ext cx="8065008" cy="8229600"/>
          </a:xfrm>
          <a:prstGeom prst="rect">
            <a:avLst/>
          </a:prstGeom>
        </p:spPr>
      </p:pic>
      <p:sp>
        <p:nvSpPr>
          <p:cNvPr name="TextBox 14" id="14"/>
          <p:cNvSpPr txBox="true"/>
          <p:nvPr/>
        </p:nvSpPr>
        <p:spPr>
          <a:xfrm rot="0">
            <a:off x="6835133" y="4255098"/>
            <a:ext cx="10331522" cy="3516093"/>
          </a:xfrm>
          <a:prstGeom prst="rect">
            <a:avLst/>
          </a:prstGeom>
        </p:spPr>
        <p:txBody>
          <a:bodyPr anchor="t" rtlCol="false" tIns="0" lIns="0" bIns="0" rIns="0">
            <a:spAutoFit/>
          </a:bodyPr>
          <a:lstStyle/>
          <a:p>
            <a:pPr algn="just" marL="592425" indent="-296213" lvl="1">
              <a:lnSpc>
                <a:spcPts val="4664"/>
              </a:lnSpc>
              <a:buFont typeface="Arial"/>
              <a:buChar char="•"/>
            </a:pPr>
            <a:r>
              <a:rPr lang="en-US" sz="2743">
                <a:solidFill>
                  <a:srgbClr val="FFFFFF"/>
                </a:solidFill>
                <a:latin typeface="Poppins"/>
                <a:ea typeface="Poppins"/>
                <a:cs typeface="Poppins"/>
                <a:sym typeface="Poppins"/>
              </a:rPr>
              <a:t>Voice-to-Text AI for dynamic interviews</a:t>
            </a:r>
          </a:p>
          <a:p>
            <a:pPr algn="just" marL="592425" indent="-296213" lvl="1">
              <a:lnSpc>
                <a:spcPts val="4664"/>
              </a:lnSpc>
              <a:buFont typeface="Arial"/>
              <a:buChar char="•"/>
            </a:pPr>
            <a:r>
              <a:rPr lang="en-US" sz="2743">
                <a:solidFill>
                  <a:srgbClr val="FFFFFF"/>
                </a:solidFill>
                <a:latin typeface="Poppins"/>
                <a:ea typeface="Poppins"/>
                <a:cs typeface="Poppins"/>
                <a:sym typeface="Poppins"/>
              </a:rPr>
              <a:t>Recruiter analytics dashboard for insights</a:t>
            </a:r>
          </a:p>
          <a:p>
            <a:pPr algn="just" marL="592425" indent="-296213" lvl="1">
              <a:lnSpc>
                <a:spcPts val="4664"/>
              </a:lnSpc>
              <a:buFont typeface="Arial"/>
              <a:buChar char="•"/>
            </a:pPr>
            <a:r>
              <a:rPr lang="en-US" sz="2743">
                <a:solidFill>
                  <a:srgbClr val="FFFFFF"/>
                </a:solidFill>
                <a:latin typeface="Poppins"/>
                <a:ea typeface="Poppins"/>
                <a:cs typeface="Poppins"/>
                <a:sym typeface="Poppins"/>
              </a:rPr>
              <a:t>Blockchain Verification – Ensure secure and transparent credential validation for candidates.</a:t>
            </a:r>
          </a:p>
          <a:p>
            <a:pPr algn="just" marL="592425" indent="-296213" lvl="1">
              <a:lnSpc>
                <a:spcPts val="4664"/>
              </a:lnSpc>
              <a:buFont typeface="Arial"/>
              <a:buChar char="•"/>
            </a:pPr>
            <a:r>
              <a:rPr lang="en-US" sz="2743">
                <a:solidFill>
                  <a:srgbClr val="FFFFFF"/>
                </a:solidFill>
                <a:latin typeface="Poppins"/>
                <a:ea typeface="Poppins"/>
                <a:cs typeface="Poppins"/>
                <a:sym typeface="Poppins"/>
              </a:rPr>
              <a:t>Predictive analytics for employee success evaluation</a:t>
            </a:r>
          </a:p>
          <a:p>
            <a:pPr algn="just">
              <a:lnSpc>
                <a:spcPts val="4664"/>
              </a:lnSpc>
            </a:pPr>
          </a:p>
        </p:txBody>
      </p:sp>
      <p:sp>
        <p:nvSpPr>
          <p:cNvPr name="Freeform 15" id="15"/>
          <p:cNvSpPr/>
          <p:nvPr/>
        </p:nvSpPr>
        <p:spPr>
          <a:xfrm flipH="false" flipV="false" rot="-2566591">
            <a:off x="13910542" y="3568365"/>
            <a:ext cx="11421234" cy="8780073"/>
          </a:xfrm>
          <a:custGeom>
            <a:avLst/>
            <a:gdLst/>
            <a:ahLst/>
            <a:cxnLst/>
            <a:rect r="r" b="b" t="t" l="l"/>
            <a:pathLst>
              <a:path h="8780073" w="11421234">
                <a:moveTo>
                  <a:pt x="0" y="0"/>
                </a:moveTo>
                <a:lnTo>
                  <a:pt x="11421234" y="0"/>
                </a:lnTo>
                <a:lnTo>
                  <a:pt x="11421234" y="8780073"/>
                </a:lnTo>
                <a:lnTo>
                  <a:pt x="0" y="8780073"/>
                </a:lnTo>
                <a:lnTo>
                  <a:pt x="0" y="0"/>
                </a:lnTo>
                <a:close/>
              </a:path>
            </a:pathLst>
          </a:custGeom>
          <a:blipFill>
            <a:blip r:embed="rId4"/>
            <a:stretch>
              <a:fillRect l="0" t="0" r="0"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24062" y="2657677"/>
            <a:ext cx="625825" cy="62582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1651325" y="2614701"/>
            <a:ext cx="16017337" cy="1029970"/>
          </a:xfrm>
          <a:prstGeom prst="rect">
            <a:avLst/>
          </a:prstGeom>
        </p:spPr>
        <p:txBody>
          <a:bodyPr anchor="t" rtlCol="false" tIns="0" lIns="0" bIns="0" rIns="0">
            <a:spAutoFit/>
          </a:bodyPr>
          <a:lstStyle/>
          <a:p>
            <a:pPr algn="l">
              <a:lnSpc>
                <a:spcPts val="7489"/>
              </a:lnSpc>
            </a:pPr>
            <a:r>
              <a:rPr lang="en-US" b="true" sz="6999">
                <a:solidFill>
                  <a:srgbClr val="FFFFFF"/>
                </a:solidFill>
                <a:latin typeface="Poppins Bold"/>
                <a:ea typeface="Poppins Bold"/>
                <a:cs typeface="Poppins Bold"/>
                <a:sym typeface="Poppins Bold"/>
              </a:rPr>
              <a:t>RISKS AND CHALLENGES</a:t>
            </a:r>
          </a:p>
        </p:txBody>
      </p:sp>
      <p:grpSp>
        <p:nvGrpSpPr>
          <p:cNvPr name="Group 6" id="6"/>
          <p:cNvGrpSpPr/>
          <p:nvPr/>
        </p:nvGrpSpPr>
        <p:grpSpPr>
          <a:xfrm rot="0">
            <a:off x="6393569" y="7797889"/>
            <a:ext cx="321025" cy="32102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0196188" y="2529803"/>
            <a:ext cx="881574" cy="88157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2" id="12"/>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2"/>
            <a:stretch>
              <a:fillRect l="0" t="-27284" r="0" b="-27284"/>
            </a:stretch>
          </a:blipFill>
        </p:spPr>
      </p:sp>
      <p:sp>
        <p:nvSpPr>
          <p:cNvPr name="Freeform 13" id="13"/>
          <p:cNvSpPr/>
          <p:nvPr/>
        </p:nvSpPr>
        <p:spPr>
          <a:xfrm flipH="false" flipV="false" rot="0">
            <a:off x="11996415" y="1919697"/>
            <a:ext cx="6038705" cy="6038705"/>
          </a:xfrm>
          <a:custGeom>
            <a:avLst/>
            <a:gdLst/>
            <a:ahLst/>
            <a:cxnLst/>
            <a:rect r="r" b="b" t="t" l="l"/>
            <a:pathLst>
              <a:path h="6038705" w="6038705">
                <a:moveTo>
                  <a:pt x="0" y="0"/>
                </a:moveTo>
                <a:lnTo>
                  <a:pt x="6038705" y="0"/>
                </a:lnTo>
                <a:lnTo>
                  <a:pt x="6038705" y="6038705"/>
                </a:lnTo>
                <a:lnTo>
                  <a:pt x="0" y="6038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480719" y="3975336"/>
            <a:ext cx="9825701" cy="3349013"/>
          </a:xfrm>
          <a:prstGeom prst="rect">
            <a:avLst/>
          </a:prstGeom>
        </p:spPr>
        <p:txBody>
          <a:bodyPr anchor="t" rtlCol="false" tIns="0" lIns="0" bIns="0" rIns="0">
            <a:spAutoFit/>
          </a:bodyPr>
          <a:lstStyle/>
          <a:p>
            <a:pPr algn="just" marL="563421" indent="-281711" lvl="1">
              <a:lnSpc>
                <a:spcPts val="4436"/>
              </a:lnSpc>
              <a:buFont typeface="Arial"/>
              <a:buChar char="•"/>
            </a:pPr>
            <a:r>
              <a:rPr lang="en-US" sz="2609">
                <a:solidFill>
                  <a:srgbClr val="FFFFFF"/>
                </a:solidFill>
                <a:latin typeface="Poppins"/>
                <a:ea typeface="Poppins"/>
                <a:cs typeface="Poppins"/>
                <a:sym typeface="Poppins"/>
              </a:rPr>
              <a:t>Bias in training data can lead to unfair decisions</a:t>
            </a:r>
          </a:p>
          <a:p>
            <a:pPr algn="just" marL="563421" indent="-281711" lvl="1">
              <a:lnSpc>
                <a:spcPts val="4436"/>
              </a:lnSpc>
              <a:buFont typeface="Arial"/>
              <a:buChar char="•"/>
            </a:pPr>
            <a:r>
              <a:rPr lang="en-US" sz="2609" spc="-52">
                <a:solidFill>
                  <a:srgbClr val="FFFFFF"/>
                </a:solidFill>
                <a:latin typeface="Poppins"/>
                <a:ea typeface="Poppins"/>
                <a:cs typeface="Poppins"/>
                <a:sym typeface="Poppins"/>
              </a:rPr>
              <a:t>Data privacy </a:t>
            </a:r>
            <a:r>
              <a:rPr lang="en-US" sz="2609" spc="-52">
                <a:solidFill>
                  <a:srgbClr val="FFFFFF"/>
                </a:solidFill>
                <a:latin typeface="Poppins"/>
                <a:ea typeface="Poppins"/>
                <a:cs typeface="Poppins"/>
                <a:sym typeface="Poppins"/>
              </a:rPr>
              <a:t>concerns regarding candidate information</a:t>
            </a:r>
          </a:p>
          <a:p>
            <a:pPr algn="just" marL="563421" indent="-281711" lvl="1">
              <a:lnSpc>
                <a:spcPts val="4436"/>
              </a:lnSpc>
              <a:buFont typeface="Arial"/>
              <a:buChar char="•"/>
            </a:pPr>
            <a:r>
              <a:rPr lang="en-US" sz="2609" spc="-99">
                <a:solidFill>
                  <a:srgbClr val="FFFFFF"/>
                </a:solidFill>
                <a:latin typeface="Poppins"/>
                <a:ea typeface="Poppins"/>
                <a:cs typeface="Poppins"/>
                <a:sym typeface="Poppins"/>
              </a:rPr>
              <a:t>Scalability challenges for handling large datasets efficiently</a:t>
            </a:r>
          </a:p>
          <a:p>
            <a:pPr algn="just" marL="563421" indent="-281711" lvl="1">
              <a:lnSpc>
                <a:spcPts val="4436"/>
              </a:lnSpc>
              <a:buFont typeface="Arial"/>
              <a:buChar char="•"/>
            </a:pPr>
            <a:r>
              <a:rPr lang="en-US" sz="2609">
                <a:solidFill>
                  <a:srgbClr val="FFFFFF"/>
                </a:solidFill>
                <a:latin typeface="Poppins"/>
                <a:ea typeface="Poppins"/>
                <a:cs typeface="Poppins"/>
                <a:sym typeface="Poppins"/>
              </a:rPr>
              <a:t>API</a:t>
            </a:r>
            <a:r>
              <a:rPr lang="en-US" sz="2609">
                <a:solidFill>
                  <a:srgbClr val="FFFFFF"/>
                </a:solidFill>
                <a:latin typeface="Poppins"/>
                <a:ea typeface="Poppins"/>
                <a:cs typeface="Poppins"/>
                <a:sym typeface="Poppins"/>
              </a:rPr>
              <a:t> dependency risks that may cause downtime issues</a:t>
            </a:r>
          </a:p>
          <a:p>
            <a:pPr algn="just" marL="563421" indent="-281711" lvl="1">
              <a:lnSpc>
                <a:spcPts val="4436"/>
              </a:lnSpc>
              <a:buFont typeface="Arial"/>
              <a:buChar char="•"/>
            </a:pPr>
            <a:r>
              <a:rPr lang="en-US" sz="2609">
                <a:solidFill>
                  <a:srgbClr val="FFFFFF"/>
                </a:solidFill>
                <a:latin typeface="Poppins"/>
                <a:ea typeface="Poppins"/>
                <a:cs typeface="Poppins"/>
                <a:sym typeface="Poppins"/>
              </a:rPr>
              <a:t>Add</a:t>
            </a:r>
            <a:r>
              <a:rPr lang="en-US" sz="2609">
                <a:solidFill>
                  <a:srgbClr val="FFFFFF"/>
                </a:solidFill>
                <a:latin typeface="Poppins"/>
                <a:ea typeface="Poppins"/>
                <a:cs typeface="Poppins"/>
                <a:sym typeface="Poppins"/>
              </a:rPr>
              <a:t>ressing potential bias in AI-driven assessments</a:t>
            </a:r>
          </a:p>
          <a:p>
            <a:pPr algn="just">
              <a:lnSpc>
                <a:spcPts val="4436"/>
              </a:lnSpc>
            </a:pP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24062" y="2657677"/>
            <a:ext cx="625825" cy="62582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1651325" y="1848652"/>
            <a:ext cx="16017337" cy="1092073"/>
          </a:xfrm>
          <a:prstGeom prst="rect">
            <a:avLst/>
          </a:prstGeom>
        </p:spPr>
        <p:txBody>
          <a:bodyPr anchor="t" rtlCol="false" tIns="0" lIns="0" bIns="0" rIns="0">
            <a:spAutoFit/>
          </a:bodyPr>
          <a:lstStyle/>
          <a:p>
            <a:pPr algn="l">
              <a:lnSpc>
                <a:spcPts val="7810"/>
              </a:lnSpc>
            </a:pPr>
            <a:r>
              <a:rPr lang="en-US" b="true" sz="7299">
                <a:solidFill>
                  <a:srgbClr val="FFFFFF"/>
                </a:solidFill>
                <a:latin typeface="Poppins Bold"/>
                <a:ea typeface="Poppins Bold"/>
                <a:cs typeface="Poppins Bold"/>
                <a:sym typeface="Poppins Bold"/>
              </a:rPr>
              <a:t>CONCLUSION</a:t>
            </a:r>
          </a:p>
        </p:txBody>
      </p:sp>
      <p:sp>
        <p:nvSpPr>
          <p:cNvPr name="TextBox 6" id="6"/>
          <p:cNvSpPr txBox="true"/>
          <p:nvPr/>
        </p:nvSpPr>
        <p:spPr>
          <a:xfrm rot="0">
            <a:off x="1651325" y="3159677"/>
            <a:ext cx="9825701" cy="6845927"/>
          </a:xfrm>
          <a:prstGeom prst="rect">
            <a:avLst/>
          </a:prstGeom>
        </p:spPr>
        <p:txBody>
          <a:bodyPr anchor="t" rtlCol="false" tIns="0" lIns="0" bIns="0" rIns="0">
            <a:spAutoFit/>
          </a:bodyPr>
          <a:lstStyle/>
          <a:p>
            <a:pPr algn="just">
              <a:lnSpc>
                <a:spcPts val="3638"/>
              </a:lnSpc>
            </a:pPr>
            <a:r>
              <a:rPr lang="en-US" sz="2140">
                <a:solidFill>
                  <a:srgbClr val="FFFFFF"/>
                </a:solidFill>
                <a:latin typeface="Poppins"/>
                <a:ea typeface="Poppins"/>
                <a:cs typeface="Poppins"/>
                <a:sym typeface="Poppins"/>
              </a:rPr>
              <a:t>Overview of NexHireAI's Features and Benefits</a:t>
            </a:r>
          </a:p>
          <a:p>
            <a:pPr algn="just">
              <a:lnSpc>
                <a:spcPts val="3638"/>
              </a:lnSpc>
            </a:pPr>
            <a:r>
              <a:rPr lang="en-US" sz="2140">
                <a:solidFill>
                  <a:srgbClr val="FFFFFF"/>
                </a:solidFill>
                <a:latin typeface="Poppins"/>
                <a:ea typeface="Poppins"/>
                <a:cs typeface="Poppins"/>
                <a:sym typeface="Poppins"/>
              </a:rPr>
              <a:t> - AI-driven recruitment platform enabling automation, fairness, and data-backed hiring decisions.</a:t>
            </a:r>
          </a:p>
          <a:p>
            <a:pPr algn="just">
              <a:lnSpc>
                <a:spcPts val="3638"/>
              </a:lnSpc>
            </a:pPr>
            <a:r>
              <a:rPr lang="en-US" sz="2140">
                <a:solidFill>
                  <a:srgbClr val="FFFFFF"/>
                </a:solidFill>
                <a:latin typeface="Poppins"/>
                <a:ea typeface="Poppins"/>
                <a:cs typeface="Poppins"/>
                <a:sym typeface="Poppins"/>
              </a:rPr>
              <a:t>Ch</a:t>
            </a:r>
            <a:r>
              <a:rPr lang="en-US" sz="2140">
                <a:solidFill>
                  <a:srgbClr val="FFFFFF"/>
                </a:solidFill>
                <a:latin typeface="Poppins"/>
                <a:ea typeface="Poppins"/>
                <a:cs typeface="Poppins"/>
                <a:sym typeface="Poppins"/>
              </a:rPr>
              <a:t>allenges in Traditional Recruitment Methods</a:t>
            </a:r>
          </a:p>
          <a:p>
            <a:pPr algn="just">
              <a:lnSpc>
                <a:spcPts val="3638"/>
              </a:lnSpc>
            </a:pPr>
            <a:r>
              <a:rPr lang="en-US" sz="2140">
                <a:solidFill>
                  <a:srgbClr val="FFFFFF"/>
                </a:solidFill>
                <a:latin typeface="Poppins"/>
                <a:ea typeface="Poppins"/>
                <a:cs typeface="Poppins"/>
                <a:sym typeface="Poppins"/>
              </a:rPr>
              <a:t> - </a:t>
            </a:r>
            <a:r>
              <a:rPr lang="en-US" sz="2140">
                <a:solidFill>
                  <a:srgbClr val="FFFFFF"/>
                </a:solidFill>
                <a:latin typeface="Poppins"/>
                <a:ea typeface="Poppins"/>
                <a:cs typeface="Poppins"/>
                <a:sym typeface="Poppins"/>
              </a:rPr>
              <a:t>Manual processes, human bias, and lack of real-time skill evaluation.</a:t>
            </a:r>
          </a:p>
          <a:p>
            <a:pPr algn="just">
              <a:lnSpc>
                <a:spcPts val="3638"/>
              </a:lnSpc>
            </a:pPr>
            <a:r>
              <a:rPr lang="en-US" sz="2140">
                <a:solidFill>
                  <a:srgbClr val="FFFFFF"/>
                </a:solidFill>
                <a:latin typeface="Poppins"/>
                <a:ea typeface="Poppins"/>
                <a:cs typeface="Poppins"/>
                <a:sym typeface="Poppins"/>
              </a:rPr>
              <a:t>Proposed Automated Recruitment Pipeline Steps</a:t>
            </a:r>
          </a:p>
          <a:p>
            <a:pPr algn="just">
              <a:lnSpc>
                <a:spcPts val="3638"/>
              </a:lnSpc>
            </a:pPr>
            <a:r>
              <a:rPr lang="en-US" sz="2140">
                <a:solidFill>
                  <a:srgbClr val="FFFFFF"/>
                </a:solidFill>
                <a:latin typeface="Poppins"/>
                <a:ea typeface="Poppins"/>
                <a:cs typeface="Poppins"/>
                <a:sym typeface="Poppins"/>
              </a:rPr>
              <a:t> - </a:t>
            </a:r>
            <a:r>
              <a:rPr lang="en-US" sz="2140">
                <a:solidFill>
                  <a:srgbClr val="FFFFFF"/>
                </a:solidFill>
                <a:latin typeface="Poppins"/>
                <a:ea typeface="Poppins"/>
                <a:cs typeface="Poppins"/>
                <a:sym typeface="Poppins"/>
              </a:rPr>
              <a:t>Candidate Onboarding → AI Assessment → Hybrid Scoring → Feedback → Shortlisting.</a:t>
            </a:r>
          </a:p>
          <a:p>
            <a:pPr algn="just">
              <a:lnSpc>
                <a:spcPts val="3638"/>
              </a:lnSpc>
            </a:pPr>
            <a:r>
              <a:rPr lang="en-US" sz="2140">
                <a:solidFill>
                  <a:srgbClr val="FFFFFF"/>
                </a:solidFill>
                <a:latin typeface="Poppins"/>
                <a:ea typeface="Poppins"/>
                <a:cs typeface="Poppins"/>
                <a:sym typeface="Poppins"/>
              </a:rPr>
              <a:t>Future Enhancements to Improve Performance</a:t>
            </a:r>
          </a:p>
          <a:p>
            <a:pPr algn="just">
              <a:lnSpc>
                <a:spcPts val="3638"/>
              </a:lnSpc>
            </a:pPr>
            <a:r>
              <a:rPr lang="en-US" sz="2140">
                <a:solidFill>
                  <a:srgbClr val="FFFFFF"/>
                </a:solidFill>
                <a:latin typeface="Poppins"/>
                <a:ea typeface="Poppins"/>
                <a:cs typeface="Poppins"/>
                <a:sym typeface="Poppins"/>
              </a:rPr>
              <a:t> - </a:t>
            </a:r>
            <a:r>
              <a:rPr lang="en-US" sz="2140">
                <a:solidFill>
                  <a:srgbClr val="FFFFFF"/>
                </a:solidFill>
                <a:latin typeface="Poppins"/>
                <a:ea typeface="Poppins"/>
                <a:cs typeface="Poppins"/>
                <a:sym typeface="Poppins"/>
              </a:rPr>
              <a:t>AI interviews, skill recommendations, blockchain validation, and mobile app support.</a:t>
            </a:r>
          </a:p>
          <a:p>
            <a:pPr algn="just">
              <a:lnSpc>
                <a:spcPts val="3638"/>
              </a:lnSpc>
            </a:pPr>
            <a:r>
              <a:rPr lang="en-US" sz="2140">
                <a:solidFill>
                  <a:srgbClr val="FFFFFF"/>
                </a:solidFill>
                <a:latin typeface="Poppins"/>
                <a:ea typeface="Poppins"/>
                <a:cs typeface="Poppins"/>
                <a:sym typeface="Poppins"/>
              </a:rPr>
              <a:t>Indust</a:t>
            </a:r>
            <a:r>
              <a:rPr lang="en-US" sz="2140">
                <a:solidFill>
                  <a:srgbClr val="FFFFFF"/>
                </a:solidFill>
                <a:latin typeface="Poppins"/>
                <a:ea typeface="Poppins"/>
                <a:cs typeface="Poppins"/>
                <a:sym typeface="Poppins"/>
              </a:rPr>
              <a:t>ry Potential and Scalability of the Solution</a:t>
            </a:r>
          </a:p>
          <a:p>
            <a:pPr algn="just">
              <a:lnSpc>
                <a:spcPts val="3638"/>
              </a:lnSpc>
            </a:pPr>
            <a:r>
              <a:rPr lang="en-US" sz="2140">
                <a:solidFill>
                  <a:srgbClr val="FFFFFF"/>
                </a:solidFill>
                <a:latin typeface="Poppins"/>
                <a:ea typeface="Poppins"/>
                <a:cs typeface="Poppins"/>
                <a:sym typeface="Poppins"/>
              </a:rPr>
              <a:t> - Highly adaptable across industries with cloud-based architecture and AI scalability.</a:t>
            </a:r>
          </a:p>
          <a:p>
            <a:pPr algn="just">
              <a:lnSpc>
                <a:spcPts val="3638"/>
              </a:lnSpc>
            </a:pPr>
          </a:p>
        </p:txBody>
      </p:sp>
      <p:grpSp>
        <p:nvGrpSpPr>
          <p:cNvPr name="Group 7" id="7"/>
          <p:cNvGrpSpPr/>
          <p:nvPr/>
        </p:nvGrpSpPr>
        <p:grpSpPr>
          <a:xfrm rot="0">
            <a:off x="6393569" y="7797889"/>
            <a:ext cx="321025" cy="32102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10196188" y="2529803"/>
            <a:ext cx="881574" cy="88157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3" id="13"/>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2"/>
            <a:stretch>
              <a:fillRect l="0" t="-27284" r="0" b="-27284"/>
            </a:stretch>
          </a:blipFill>
        </p:spPr>
      </p:sp>
      <p:sp>
        <p:nvSpPr>
          <p:cNvPr name="Freeform 14" id="14"/>
          <p:cNvSpPr/>
          <p:nvPr/>
        </p:nvSpPr>
        <p:spPr>
          <a:xfrm flipH="false" flipV="false" rot="0">
            <a:off x="12006643" y="1028700"/>
            <a:ext cx="5464491" cy="11325370"/>
          </a:xfrm>
          <a:custGeom>
            <a:avLst/>
            <a:gdLst/>
            <a:ahLst/>
            <a:cxnLst/>
            <a:rect r="r" b="b" t="t" l="l"/>
            <a:pathLst>
              <a:path h="11325370" w="5464491">
                <a:moveTo>
                  <a:pt x="0" y="0"/>
                </a:moveTo>
                <a:lnTo>
                  <a:pt x="5464491" y="0"/>
                </a:lnTo>
                <a:lnTo>
                  <a:pt x="5464491" y="11325370"/>
                </a:lnTo>
                <a:lnTo>
                  <a:pt x="0" y="11325370"/>
                </a:lnTo>
                <a:lnTo>
                  <a:pt x="0" y="0"/>
                </a:lnTo>
                <a:close/>
              </a:path>
            </a:pathLst>
          </a:custGeom>
          <a:blipFill>
            <a:blip r:embed="rId3"/>
            <a:stretch>
              <a:fillRect l="0" t="0" r="0"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24062" y="2657677"/>
            <a:ext cx="625825" cy="62582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9645599" y="1547761"/>
            <a:ext cx="20590236" cy="2059023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1549149" y="4082875"/>
            <a:ext cx="10462410" cy="2026243"/>
          </a:xfrm>
          <a:prstGeom prst="rect">
            <a:avLst/>
          </a:prstGeom>
        </p:spPr>
        <p:txBody>
          <a:bodyPr anchor="t" rtlCol="false" tIns="0" lIns="0" bIns="0" rIns="0">
            <a:spAutoFit/>
          </a:bodyPr>
          <a:lstStyle/>
          <a:p>
            <a:pPr algn="l">
              <a:lnSpc>
                <a:spcPts val="14606"/>
              </a:lnSpc>
            </a:pPr>
            <a:r>
              <a:rPr lang="en-US" b="true" sz="13651">
                <a:solidFill>
                  <a:srgbClr val="FFFFFF"/>
                </a:solidFill>
                <a:latin typeface="Poppins Bold"/>
                <a:ea typeface="Poppins Bold"/>
                <a:cs typeface="Poppins Bold"/>
                <a:sym typeface="Poppins Bold"/>
              </a:rPr>
              <a:t>THANK YOU</a:t>
            </a:r>
          </a:p>
        </p:txBody>
      </p:sp>
      <p:sp>
        <p:nvSpPr>
          <p:cNvPr name="Freeform 9" id="9"/>
          <p:cNvSpPr/>
          <p:nvPr/>
        </p:nvSpPr>
        <p:spPr>
          <a:xfrm flipH="true" flipV="false" rot="0">
            <a:off x="11306419" y="4004114"/>
            <a:ext cx="10483567" cy="8229600"/>
          </a:xfrm>
          <a:custGeom>
            <a:avLst/>
            <a:gdLst/>
            <a:ahLst/>
            <a:cxnLst/>
            <a:rect r="r" b="b" t="t" l="l"/>
            <a:pathLst>
              <a:path h="8229600" w="10483567">
                <a:moveTo>
                  <a:pt x="10483567" y="0"/>
                </a:moveTo>
                <a:lnTo>
                  <a:pt x="0" y="0"/>
                </a:lnTo>
                <a:lnTo>
                  <a:pt x="0" y="8229600"/>
                </a:lnTo>
                <a:lnTo>
                  <a:pt x="10483567" y="8229600"/>
                </a:lnTo>
                <a:lnTo>
                  <a:pt x="10483567" y="0"/>
                </a:lnTo>
                <a:close/>
              </a:path>
            </a:pathLst>
          </a:custGeom>
          <a:blipFill>
            <a:blip r:embed="rId2"/>
            <a:stretch>
              <a:fillRect l="0" t="0" r="0" b="0"/>
            </a:stretch>
          </a:blipFill>
        </p:spPr>
      </p:sp>
      <p:grpSp>
        <p:nvGrpSpPr>
          <p:cNvPr name="Group 10" id="10"/>
          <p:cNvGrpSpPr/>
          <p:nvPr/>
        </p:nvGrpSpPr>
        <p:grpSpPr>
          <a:xfrm rot="0">
            <a:off x="6393569" y="7797889"/>
            <a:ext cx="321025" cy="32102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0196188" y="2529803"/>
            <a:ext cx="881574" cy="88157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6" id="16"/>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3"/>
            <a:stretch>
              <a:fillRect l="0" t="-27284" r="0" b="-27284"/>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566591">
            <a:off x="10317921" y="1612387"/>
            <a:ext cx="11421234" cy="8780073"/>
          </a:xfrm>
          <a:custGeom>
            <a:avLst/>
            <a:gdLst/>
            <a:ahLst/>
            <a:cxnLst/>
            <a:rect r="r" b="b" t="t" l="l"/>
            <a:pathLst>
              <a:path h="8780073" w="11421234">
                <a:moveTo>
                  <a:pt x="0" y="0"/>
                </a:moveTo>
                <a:lnTo>
                  <a:pt x="11421234" y="0"/>
                </a:lnTo>
                <a:lnTo>
                  <a:pt x="11421234" y="8780074"/>
                </a:lnTo>
                <a:lnTo>
                  <a:pt x="0" y="8780074"/>
                </a:lnTo>
                <a:lnTo>
                  <a:pt x="0" y="0"/>
                </a:lnTo>
                <a:close/>
              </a:path>
            </a:pathLst>
          </a:custGeom>
          <a:blipFill>
            <a:blip r:embed="rId2"/>
            <a:stretch>
              <a:fillRect l="0" t="0" r="0" b="0"/>
            </a:stretch>
          </a:blipFill>
        </p:spPr>
      </p:sp>
      <p:sp>
        <p:nvSpPr>
          <p:cNvPr name="TextBox 3" id="3"/>
          <p:cNvSpPr txBox="true"/>
          <p:nvPr/>
        </p:nvSpPr>
        <p:spPr>
          <a:xfrm rot="0">
            <a:off x="1509078" y="1833201"/>
            <a:ext cx="11605389" cy="2331085"/>
          </a:xfrm>
          <a:prstGeom prst="rect">
            <a:avLst/>
          </a:prstGeom>
        </p:spPr>
        <p:txBody>
          <a:bodyPr anchor="t" rtlCol="false" tIns="0" lIns="0" bIns="0" rIns="0">
            <a:spAutoFit/>
          </a:bodyPr>
          <a:lstStyle/>
          <a:p>
            <a:pPr algn="l">
              <a:lnSpc>
                <a:spcPts val="9094"/>
              </a:lnSpc>
            </a:pPr>
            <a:r>
              <a:rPr lang="en-US" sz="8499" b="true">
                <a:solidFill>
                  <a:srgbClr val="FDF9EF"/>
                </a:solidFill>
                <a:latin typeface="Touvlo Bold"/>
                <a:ea typeface="Touvlo Bold"/>
                <a:cs typeface="Touvlo Bold"/>
                <a:sym typeface="Touvlo Bold"/>
              </a:rPr>
              <a:t>Problem statement</a:t>
            </a:r>
          </a:p>
          <a:p>
            <a:pPr algn="l">
              <a:lnSpc>
                <a:spcPts val="9094"/>
              </a:lnSpc>
            </a:pPr>
          </a:p>
        </p:txBody>
      </p:sp>
      <p:sp>
        <p:nvSpPr>
          <p:cNvPr name="Freeform 4" id="4"/>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3"/>
            <a:stretch>
              <a:fillRect l="0" t="-27284" r="0" b="-27284"/>
            </a:stretch>
          </a:blipFill>
        </p:spPr>
      </p:sp>
      <p:sp>
        <p:nvSpPr>
          <p:cNvPr name="TextBox 5" id="5"/>
          <p:cNvSpPr txBox="true"/>
          <p:nvPr/>
        </p:nvSpPr>
        <p:spPr>
          <a:xfrm rot="0">
            <a:off x="1509078" y="3368203"/>
            <a:ext cx="10663068" cy="3436294"/>
          </a:xfrm>
          <a:prstGeom prst="rect">
            <a:avLst/>
          </a:prstGeom>
        </p:spPr>
        <p:txBody>
          <a:bodyPr anchor="t" rtlCol="false" tIns="0" lIns="0" bIns="0" rIns="0">
            <a:spAutoFit/>
          </a:bodyPr>
          <a:lstStyle/>
          <a:p>
            <a:pPr algn="just">
              <a:lnSpc>
                <a:spcPts val="3420"/>
              </a:lnSpc>
            </a:pPr>
            <a:r>
              <a:rPr lang="en-US" sz="2012">
                <a:solidFill>
                  <a:srgbClr val="FFFFFF"/>
                </a:solidFill>
                <a:latin typeface="Poppins"/>
                <a:ea typeface="Poppins"/>
                <a:cs typeface="Poppins"/>
                <a:sym typeface="Poppins"/>
              </a:rPr>
              <a:t>Th</a:t>
            </a:r>
            <a:r>
              <a:rPr lang="en-US" sz="2012">
                <a:solidFill>
                  <a:srgbClr val="FFFFFF"/>
                </a:solidFill>
                <a:latin typeface="Poppins"/>
                <a:ea typeface="Poppins"/>
                <a:cs typeface="Poppins"/>
                <a:sym typeface="Poppins"/>
              </a:rPr>
              <a:t>e existing system of recruitment is very time consuming, discriminatory, and ineffective. Hundreds of resumes have to be sifted through manually by the recruiters and it is hard to assess the real abilities of the candidate. Talented people with non-traditional background find it difficult to demonstrate their talents because there is no standardized means of skill validation. Also, it does not offer any tools that can provide a real-time skill analytics or customized career assessment insights. Consequently, the recruitment process is still slow, subjective and not skills-based resulting in poor decisions and lost talent opportunities.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168243" y="7006291"/>
            <a:ext cx="881574" cy="88157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3296118" y="7134166"/>
            <a:ext cx="625825" cy="62582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9060329" y="8561503"/>
            <a:ext cx="321025" cy="32102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2"/>
            <a:stretch>
              <a:fillRect l="0" t="-27284" r="0" b="-27284"/>
            </a:stretch>
          </a:blipFill>
        </p:spPr>
      </p:sp>
      <p:sp>
        <p:nvSpPr>
          <p:cNvPr name="Freeform 12" id="12"/>
          <p:cNvSpPr/>
          <p:nvPr/>
        </p:nvSpPr>
        <p:spPr>
          <a:xfrm flipH="false" flipV="false" rot="0">
            <a:off x="757748" y="3897187"/>
            <a:ext cx="8302580" cy="4231908"/>
          </a:xfrm>
          <a:custGeom>
            <a:avLst/>
            <a:gdLst/>
            <a:ahLst/>
            <a:cxnLst/>
            <a:rect r="r" b="b" t="t" l="l"/>
            <a:pathLst>
              <a:path h="4231908" w="8302580">
                <a:moveTo>
                  <a:pt x="0" y="0"/>
                </a:moveTo>
                <a:lnTo>
                  <a:pt x="8302581" y="0"/>
                </a:lnTo>
                <a:lnTo>
                  <a:pt x="8302581" y="4231907"/>
                </a:lnTo>
                <a:lnTo>
                  <a:pt x="0" y="4231907"/>
                </a:lnTo>
                <a:lnTo>
                  <a:pt x="0" y="0"/>
                </a:lnTo>
                <a:close/>
              </a:path>
            </a:pathLst>
          </a:custGeom>
          <a:blipFill>
            <a:blip r:embed="rId3"/>
            <a:stretch>
              <a:fillRect l="0" t="-18647" r="0" b="-12063"/>
            </a:stretch>
          </a:blipFill>
        </p:spPr>
      </p:sp>
      <p:sp>
        <p:nvSpPr>
          <p:cNvPr name="TextBox 13" id="13"/>
          <p:cNvSpPr txBox="true"/>
          <p:nvPr/>
        </p:nvSpPr>
        <p:spPr>
          <a:xfrm rot="0">
            <a:off x="4404433" y="1771392"/>
            <a:ext cx="9953840" cy="1162050"/>
          </a:xfrm>
          <a:prstGeom prst="rect">
            <a:avLst/>
          </a:prstGeom>
        </p:spPr>
        <p:txBody>
          <a:bodyPr anchor="t" rtlCol="false" tIns="0" lIns="0" bIns="0" rIns="0">
            <a:spAutoFit/>
          </a:bodyPr>
          <a:lstStyle/>
          <a:p>
            <a:pPr algn="l" marL="0" indent="0" lvl="0">
              <a:lnSpc>
                <a:spcPts val="8924"/>
              </a:lnSpc>
            </a:pPr>
            <a:r>
              <a:rPr lang="en-US" b="true" sz="8499">
                <a:solidFill>
                  <a:srgbClr val="FDF9EF"/>
                </a:solidFill>
                <a:latin typeface="Touvlo Bold"/>
                <a:ea typeface="Touvlo Bold"/>
                <a:cs typeface="Touvlo Bold"/>
                <a:sym typeface="Touvlo Bold"/>
              </a:rPr>
              <a:t>Literature Review</a:t>
            </a:r>
          </a:p>
        </p:txBody>
      </p:sp>
      <p:sp>
        <p:nvSpPr>
          <p:cNvPr name="TextBox 14" id="14"/>
          <p:cNvSpPr txBox="true"/>
          <p:nvPr/>
        </p:nvSpPr>
        <p:spPr>
          <a:xfrm rot="0">
            <a:off x="8296250" y="2801556"/>
            <a:ext cx="9953840" cy="570865"/>
          </a:xfrm>
          <a:prstGeom prst="rect">
            <a:avLst/>
          </a:prstGeom>
        </p:spPr>
        <p:txBody>
          <a:bodyPr anchor="t" rtlCol="false" tIns="0" lIns="0" bIns="0" rIns="0">
            <a:spAutoFit/>
          </a:bodyPr>
          <a:lstStyle/>
          <a:p>
            <a:pPr algn="l" marL="0" indent="0" lvl="0">
              <a:lnSpc>
                <a:spcPts val="4759"/>
              </a:lnSpc>
            </a:pPr>
          </a:p>
        </p:txBody>
      </p:sp>
      <p:sp>
        <p:nvSpPr>
          <p:cNvPr name="TextBox 15" id="15"/>
          <p:cNvSpPr txBox="true"/>
          <p:nvPr/>
        </p:nvSpPr>
        <p:spPr>
          <a:xfrm rot="0">
            <a:off x="9381353" y="3859087"/>
            <a:ext cx="8866327" cy="4270008"/>
          </a:xfrm>
          <a:prstGeom prst="rect">
            <a:avLst/>
          </a:prstGeom>
        </p:spPr>
        <p:txBody>
          <a:bodyPr anchor="t" rtlCol="false" tIns="0" lIns="0" bIns="0" rIns="0">
            <a:spAutoFit/>
          </a:bodyPr>
          <a:lstStyle/>
          <a:p>
            <a:pPr algn="l" marL="582147" indent="-291074" lvl="1">
              <a:lnSpc>
                <a:spcPts val="3774"/>
              </a:lnSpc>
              <a:buFont typeface="Arial"/>
              <a:buChar char="•"/>
            </a:pPr>
            <a:r>
              <a:rPr lang="en-US" sz="2696">
                <a:solidFill>
                  <a:srgbClr val="FDF9EF"/>
                </a:solidFill>
                <a:latin typeface="Touvlo"/>
                <a:ea typeface="Touvlo"/>
                <a:cs typeface="Touvlo"/>
                <a:sym typeface="Touvlo"/>
              </a:rPr>
              <a:t>Manual resume screening slows hiring.</a:t>
            </a:r>
          </a:p>
          <a:p>
            <a:pPr algn="l" marL="582147" indent="-291074" lvl="1">
              <a:lnSpc>
                <a:spcPts val="3774"/>
              </a:lnSpc>
              <a:buFont typeface="Arial"/>
              <a:buChar char="•"/>
            </a:pPr>
            <a:r>
              <a:rPr lang="en-US" sz="2696">
                <a:solidFill>
                  <a:srgbClr val="FDF9EF"/>
                </a:solidFill>
                <a:latin typeface="Touvlo"/>
                <a:ea typeface="Touvlo"/>
                <a:cs typeface="Touvlo"/>
                <a:sym typeface="Touvlo"/>
              </a:rPr>
              <a:t>Current assessment platforms are static and generic.</a:t>
            </a:r>
          </a:p>
          <a:p>
            <a:pPr algn="l" marL="582147" indent="-291074" lvl="1">
              <a:lnSpc>
                <a:spcPts val="3774"/>
              </a:lnSpc>
              <a:buFont typeface="Arial"/>
              <a:buChar char="•"/>
            </a:pPr>
            <a:r>
              <a:rPr lang="en-US" sz="2696">
                <a:solidFill>
                  <a:srgbClr val="FDF9EF"/>
                </a:solidFill>
                <a:latin typeface="Touvlo"/>
                <a:ea typeface="Touvlo"/>
                <a:cs typeface="Touvlo"/>
                <a:sym typeface="Touvlo"/>
              </a:rPr>
              <a:t>No real-time skill analytics or personalized insights.</a:t>
            </a:r>
          </a:p>
          <a:p>
            <a:pPr algn="l" marL="582147" indent="-291074" lvl="1">
              <a:lnSpc>
                <a:spcPts val="3774"/>
              </a:lnSpc>
              <a:buFont typeface="Arial"/>
              <a:buChar char="•"/>
            </a:pPr>
            <a:r>
              <a:rPr lang="en-US" sz="2696">
                <a:solidFill>
                  <a:srgbClr val="FDF9EF"/>
                </a:solidFill>
                <a:latin typeface="Touvlo"/>
                <a:ea typeface="Touvlo"/>
                <a:cs typeface="Touvlo"/>
                <a:sym typeface="Touvlo"/>
              </a:rPr>
              <a:t>Recruiters lack automated tools for fair evaluation.</a:t>
            </a:r>
          </a:p>
          <a:p>
            <a:pPr algn="l" marL="582147" indent="-291074" lvl="1">
              <a:lnSpc>
                <a:spcPts val="3774"/>
              </a:lnSpc>
              <a:buFont typeface="Arial"/>
              <a:buChar char="•"/>
            </a:pPr>
            <a:r>
              <a:rPr lang="en-US" sz="2696">
                <a:solidFill>
                  <a:srgbClr val="FDF9EF"/>
                </a:solidFill>
                <a:latin typeface="Touvlo"/>
                <a:ea typeface="Touvlo"/>
                <a:cs typeface="Touvlo"/>
                <a:sym typeface="Touvlo"/>
              </a:rPr>
              <a:t>Gap: No unified AI pipeline for assessme</a:t>
            </a:r>
            <a:r>
              <a:rPr lang="en-US" sz="2696">
                <a:solidFill>
                  <a:srgbClr val="FDF9EF"/>
                </a:solidFill>
                <a:latin typeface="Touvlo"/>
                <a:ea typeface="Touvlo"/>
                <a:cs typeface="Touvlo"/>
                <a:sym typeface="Touvlo"/>
              </a:rPr>
              <a:t>nt</a:t>
            </a:r>
            <a:r>
              <a:rPr lang="en-US" sz="2696">
                <a:solidFill>
                  <a:srgbClr val="FDF9EF"/>
                </a:solidFill>
                <a:latin typeface="Touvlo"/>
                <a:ea typeface="Touvlo"/>
                <a:cs typeface="Touvlo"/>
                <a:sym typeface="Touvlo"/>
              </a:rPr>
              <a:t> + scoring + recommendation.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598287" y="1772354"/>
            <a:ext cx="881574" cy="88157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4726161" y="1900228"/>
            <a:ext cx="625825" cy="62582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6087074" y="9097788"/>
            <a:ext cx="321025" cy="32102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2"/>
            <a:stretch>
              <a:fillRect l="0" t="-27284" r="0" b="-27284"/>
            </a:stretch>
          </a:blipFill>
        </p:spPr>
      </p:sp>
      <p:sp>
        <p:nvSpPr>
          <p:cNvPr name="Freeform 12" id="12"/>
          <p:cNvSpPr/>
          <p:nvPr/>
        </p:nvSpPr>
        <p:spPr>
          <a:xfrm flipH="false" flipV="false" rot="0">
            <a:off x="1028700" y="1599087"/>
            <a:ext cx="7088825" cy="7088825"/>
          </a:xfrm>
          <a:custGeom>
            <a:avLst/>
            <a:gdLst/>
            <a:ahLst/>
            <a:cxnLst/>
            <a:rect r="r" b="b" t="t" l="l"/>
            <a:pathLst>
              <a:path h="7088825" w="7088825">
                <a:moveTo>
                  <a:pt x="0" y="0"/>
                </a:moveTo>
                <a:lnTo>
                  <a:pt x="7088825" y="0"/>
                </a:lnTo>
                <a:lnTo>
                  <a:pt x="7088825" y="7088826"/>
                </a:lnTo>
                <a:lnTo>
                  <a:pt x="0" y="7088826"/>
                </a:lnTo>
                <a:lnTo>
                  <a:pt x="0" y="0"/>
                </a:lnTo>
                <a:close/>
              </a:path>
            </a:pathLst>
          </a:custGeom>
          <a:blipFill>
            <a:blip r:embed="rId3"/>
            <a:stretch>
              <a:fillRect l="0" t="0" r="0" b="0"/>
            </a:stretch>
          </a:blipFill>
        </p:spPr>
      </p:sp>
      <p:sp>
        <p:nvSpPr>
          <p:cNvPr name="TextBox 13" id="13"/>
          <p:cNvSpPr txBox="true"/>
          <p:nvPr/>
        </p:nvSpPr>
        <p:spPr>
          <a:xfrm rot="0">
            <a:off x="8553041" y="1132054"/>
            <a:ext cx="8968908" cy="2286000"/>
          </a:xfrm>
          <a:prstGeom prst="rect">
            <a:avLst/>
          </a:prstGeom>
        </p:spPr>
        <p:txBody>
          <a:bodyPr anchor="t" rtlCol="false" tIns="0" lIns="0" bIns="0" rIns="0">
            <a:spAutoFit/>
          </a:bodyPr>
          <a:lstStyle/>
          <a:p>
            <a:pPr algn="l" marL="0" indent="0" lvl="0">
              <a:lnSpc>
                <a:spcPts val="8924"/>
              </a:lnSpc>
            </a:pPr>
            <a:r>
              <a:rPr lang="en-US" b="true" sz="8499">
                <a:solidFill>
                  <a:srgbClr val="FDF9EF"/>
                </a:solidFill>
                <a:latin typeface="Touvlo Bold"/>
                <a:ea typeface="Touvlo Bold"/>
                <a:cs typeface="Touvlo Bold"/>
                <a:sym typeface="Touvlo Bold"/>
              </a:rPr>
              <a:t>Objectives of th</a:t>
            </a:r>
            <a:r>
              <a:rPr lang="en-US" b="true" sz="8499">
                <a:solidFill>
                  <a:srgbClr val="FDF9EF"/>
                </a:solidFill>
                <a:latin typeface="Touvlo Bold"/>
                <a:ea typeface="Touvlo Bold"/>
                <a:cs typeface="Touvlo Bold"/>
                <a:sym typeface="Touvlo Bold"/>
              </a:rPr>
              <a:t>e Problem</a:t>
            </a:r>
          </a:p>
        </p:txBody>
      </p:sp>
      <p:sp>
        <p:nvSpPr>
          <p:cNvPr name="TextBox 14" id="14"/>
          <p:cNvSpPr txBox="true"/>
          <p:nvPr/>
        </p:nvSpPr>
        <p:spPr>
          <a:xfrm rot="0">
            <a:off x="8290392" y="3920643"/>
            <a:ext cx="8786073" cy="4617405"/>
          </a:xfrm>
          <a:prstGeom prst="rect">
            <a:avLst/>
          </a:prstGeom>
        </p:spPr>
        <p:txBody>
          <a:bodyPr anchor="t" rtlCol="false" tIns="0" lIns="0" bIns="0" rIns="0">
            <a:spAutoFit/>
          </a:bodyPr>
          <a:lstStyle/>
          <a:p>
            <a:pPr algn="l" marL="572135" indent="-286068" lvl="1">
              <a:lnSpc>
                <a:spcPts val="3710"/>
              </a:lnSpc>
              <a:buFont typeface="Arial"/>
              <a:buChar char="•"/>
            </a:pPr>
            <a:r>
              <a:rPr lang="en-US" sz="2650">
                <a:solidFill>
                  <a:srgbClr val="FDF9EF"/>
                </a:solidFill>
                <a:latin typeface="Touvlo"/>
                <a:ea typeface="Touvlo"/>
                <a:cs typeface="Touvlo"/>
                <a:sym typeface="Touvlo"/>
              </a:rPr>
              <a:t>Generate role-based adaptive assessments using AI.</a:t>
            </a:r>
          </a:p>
          <a:p>
            <a:pPr algn="l" marL="572135" indent="-286068" lvl="1">
              <a:lnSpc>
                <a:spcPts val="3710"/>
              </a:lnSpc>
              <a:buFont typeface="Arial"/>
              <a:buChar char="•"/>
            </a:pPr>
            <a:r>
              <a:rPr lang="en-US" sz="2650">
                <a:solidFill>
                  <a:srgbClr val="FDF9EF"/>
                </a:solidFill>
                <a:latin typeface="Touvlo"/>
                <a:ea typeface="Touvlo"/>
                <a:cs typeface="Touvlo"/>
                <a:sym typeface="Touvlo"/>
              </a:rPr>
              <a:t>Score coding/MCQs/subjective answers transparently.</a:t>
            </a:r>
          </a:p>
          <a:p>
            <a:pPr algn="l" marL="572135" indent="-286068" lvl="1">
              <a:lnSpc>
                <a:spcPts val="3710"/>
              </a:lnSpc>
              <a:buFont typeface="Arial"/>
              <a:buChar char="•"/>
            </a:pPr>
            <a:r>
              <a:rPr lang="en-US" sz="2650">
                <a:solidFill>
                  <a:srgbClr val="FDF9EF"/>
                </a:solidFill>
                <a:latin typeface="Touvlo"/>
                <a:ea typeface="Touvlo"/>
                <a:cs typeface="Touvlo"/>
                <a:sym typeface="Touvlo"/>
              </a:rPr>
              <a:t>Provide dashboards &amp; personalized career insights.</a:t>
            </a:r>
          </a:p>
          <a:p>
            <a:pPr algn="l" marL="572135" indent="-286068" lvl="1">
              <a:lnSpc>
                <a:spcPts val="3710"/>
              </a:lnSpc>
              <a:buFont typeface="Arial"/>
              <a:buChar char="•"/>
            </a:pPr>
            <a:r>
              <a:rPr lang="en-US" sz="2650">
                <a:solidFill>
                  <a:srgbClr val="FDF9EF"/>
                </a:solidFill>
                <a:latin typeface="Touvlo"/>
                <a:ea typeface="Touvlo"/>
                <a:cs typeface="Touvlo"/>
                <a:sym typeface="Touvlo"/>
              </a:rPr>
              <a:t>Support recruiters with analytics and role-fit predictions.</a:t>
            </a:r>
          </a:p>
          <a:p>
            <a:pPr algn="l" marL="572135" indent="-286068" lvl="1">
              <a:lnSpc>
                <a:spcPts val="3710"/>
              </a:lnSpc>
              <a:buFont typeface="Arial"/>
              <a:buChar char="•"/>
            </a:pPr>
            <a:r>
              <a:rPr lang="en-US" sz="2650">
                <a:solidFill>
                  <a:srgbClr val="FDF9EF"/>
                </a:solidFill>
                <a:latin typeface="Touvlo"/>
                <a:ea typeface="Touvlo"/>
                <a:cs typeface="Touvlo"/>
                <a:sym typeface="Touvlo"/>
              </a:rPr>
              <a:t>Maintain fairness, data privacy, and ethical AI use.</a:t>
            </a:r>
          </a:p>
          <a:p>
            <a:pPr algn="l" marL="572135" indent="-286068" lvl="1">
              <a:lnSpc>
                <a:spcPts val="3710"/>
              </a:lnSpc>
              <a:buFont typeface="Arial"/>
              <a:buChar char="•"/>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C0C12"/>
        </a:solidFill>
      </p:bgPr>
    </p:bg>
    <p:spTree>
      <p:nvGrpSpPr>
        <p:cNvPr id="1" name=""/>
        <p:cNvGrpSpPr/>
        <p:nvPr/>
      </p:nvGrpSpPr>
      <p:grpSpPr>
        <a:xfrm>
          <a:off x="0" y="0"/>
          <a:ext cx="0" cy="0"/>
          <a:chOff x="0" y="0"/>
          <a:chExt cx="0" cy="0"/>
        </a:xfrm>
      </p:grpSpPr>
      <p:sp>
        <p:nvSpPr>
          <p:cNvPr name="TextBox 2" id="2"/>
          <p:cNvSpPr txBox="true"/>
          <p:nvPr/>
        </p:nvSpPr>
        <p:spPr>
          <a:xfrm rot="0">
            <a:off x="1028700" y="1844938"/>
            <a:ext cx="13717534" cy="896243"/>
          </a:xfrm>
          <a:prstGeom prst="rect">
            <a:avLst/>
          </a:prstGeom>
        </p:spPr>
        <p:txBody>
          <a:bodyPr anchor="t" rtlCol="false" tIns="0" lIns="0" bIns="0" rIns="0">
            <a:spAutoFit/>
          </a:bodyPr>
          <a:lstStyle/>
          <a:p>
            <a:pPr algn="l">
              <a:lnSpc>
                <a:spcPts val="6848"/>
              </a:lnSpc>
            </a:pPr>
            <a:r>
              <a:rPr lang="en-US" b="true" sz="6400">
                <a:solidFill>
                  <a:srgbClr val="FDF9EF"/>
                </a:solidFill>
                <a:latin typeface="Touvlo Bold"/>
                <a:ea typeface="Touvlo Bold"/>
                <a:cs typeface="Touvlo Bold"/>
                <a:sym typeface="Touvlo Bold"/>
              </a:rPr>
              <a:t>Overview of the Solution Pipeline</a:t>
            </a:r>
          </a:p>
        </p:txBody>
      </p:sp>
      <p:grpSp>
        <p:nvGrpSpPr>
          <p:cNvPr name="Group 3" id="3"/>
          <p:cNvGrpSpPr/>
          <p:nvPr/>
        </p:nvGrpSpPr>
        <p:grpSpPr>
          <a:xfrm rot="0">
            <a:off x="521749" y="3217573"/>
            <a:ext cx="6919271" cy="3427676"/>
            <a:chOff x="0" y="0"/>
            <a:chExt cx="9225694" cy="4570234"/>
          </a:xfrm>
        </p:grpSpPr>
        <p:grpSp>
          <p:nvGrpSpPr>
            <p:cNvPr name="Group 4" id="4"/>
            <p:cNvGrpSpPr/>
            <p:nvPr/>
          </p:nvGrpSpPr>
          <p:grpSpPr>
            <a:xfrm rot="0">
              <a:off x="0" y="373903"/>
              <a:ext cx="9225694" cy="3982315"/>
              <a:chOff x="0" y="0"/>
              <a:chExt cx="1617850" cy="698353"/>
            </a:xfrm>
          </p:grpSpPr>
          <p:sp>
            <p:nvSpPr>
              <p:cNvPr name="Freeform 5" id="5"/>
              <p:cNvSpPr/>
              <p:nvPr/>
            </p:nvSpPr>
            <p:spPr>
              <a:xfrm flipH="false" flipV="false" rot="0">
                <a:off x="0" y="0"/>
                <a:ext cx="1617850" cy="698353"/>
              </a:xfrm>
              <a:custGeom>
                <a:avLst/>
                <a:gdLst/>
                <a:ahLst/>
                <a:cxnLst/>
                <a:rect r="r" b="b" t="t" l="l"/>
                <a:pathLst>
                  <a:path h="698353" w="1617850">
                    <a:moveTo>
                      <a:pt x="111889" y="0"/>
                    </a:moveTo>
                    <a:lnTo>
                      <a:pt x="1505961" y="0"/>
                    </a:lnTo>
                    <a:cubicBezTo>
                      <a:pt x="1535636" y="0"/>
                      <a:pt x="1564096" y="11788"/>
                      <a:pt x="1585079" y="32772"/>
                    </a:cubicBezTo>
                    <a:cubicBezTo>
                      <a:pt x="1606062" y="53755"/>
                      <a:pt x="1617850" y="82214"/>
                      <a:pt x="1617850" y="111889"/>
                    </a:cubicBezTo>
                    <a:lnTo>
                      <a:pt x="1617850" y="586464"/>
                    </a:lnTo>
                    <a:cubicBezTo>
                      <a:pt x="1617850" y="648258"/>
                      <a:pt x="1567756" y="698353"/>
                      <a:pt x="1505961" y="698353"/>
                    </a:cubicBezTo>
                    <a:lnTo>
                      <a:pt x="111889" y="698353"/>
                    </a:lnTo>
                    <a:cubicBezTo>
                      <a:pt x="50095" y="698353"/>
                      <a:pt x="0" y="648258"/>
                      <a:pt x="0" y="586464"/>
                    </a:cubicBezTo>
                    <a:lnTo>
                      <a:pt x="0" y="111889"/>
                    </a:lnTo>
                    <a:cubicBezTo>
                      <a:pt x="0" y="50095"/>
                      <a:pt x="50095" y="0"/>
                      <a:pt x="111889" y="0"/>
                    </a:cubicBezTo>
                    <a:close/>
                  </a:path>
                </a:pathLst>
              </a:custGeom>
              <a:gradFill rotWithShape="true">
                <a:gsLst>
                  <a:gs pos="0">
                    <a:srgbClr val="240E3D">
                      <a:alpha val="100000"/>
                    </a:srgbClr>
                  </a:gs>
                  <a:gs pos="100000">
                    <a:srgbClr val="690088">
                      <a:alpha val="100000"/>
                    </a:srgbClr>
                  </a:gs>
                </a:gsLst>
                <a:lin ang="0"/>
              </a:gradFill>
            </p:spPr>
          </p:sp>
          <p:sp>
            <p:nvSpPr>
              <p:cNvPr name="TextBox 6" id="6"/>
              <p:cNvSpPr txBox="true"/>
              <p:nvPr/>
            </p:nvSpPr>
            <p:spPr>
              <a:xfrm>
                <a:off x="0" y="-57150"/>
                <a:ext cx="1617850" cy="755503"/>
              </a:xfrm>
              <a:prstGeom prst="rect">
                <a:avLst/>
              </a:prstGeom>
            </p:spPr>
            <p:txBody>
              <a:bodyPr anchor="ctr" rtlCol="false" tIns="50800" lIns="50800" bIns="50800" rIns="50800"/>
              <a:lstStyle/>
              <a:p>
                <a:pPr algn="ctr">
                  <a:lnSpc>
                    <a:spcPts val="2799"/>
                  </a:lnSpc>
                </a:pPr>
              </a:p>
            </p:txBody>
          </p:sp>
        </p:grpSp>
        <p:grpSp>
          <p:nvGrpSpPr>
            <p:cNvPr name="Group 7" id="7"/>
            <p:cNvGrpSpPr/>
            <p:nvPr/>
          </p:nvGrpSpPr>
          <p:grpSpPr>
            <a:xfrm rot="0">
              <a:off x="7591315" y="0"/>
              <a:ext cx="1175432" cy="117543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7761815" y="170500"/>
              <a:ext cx="834433" cy="83443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803982" y="4142201"/>
              <a:ext cx="428033" cy="42803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803982" y="687602"/>
              <a:ext cx="7962766" cy="3288242"/>
            </a:xfrm>
            <a:prstGeom prst="rect">
              <a:avLst/>
            </a:prstGeom>
          </p:spPr>
          <p:txBody>
            <a:bodyPr anchor="t" rtlCol="false" tIns="0" lIns="0" bIns="0" rIns="0">
              <a:spAutoFit/>
            </a:bodyPr>
            <a:lstStyle/>
            <a:p>
              <a:pPr algn="l">
                <a:lnSpc>
                  <a:spcPts val="2800"/>
                </a:lnSpc>
              </a:pPr>
              <a:r>
                <a:rPr lang="en-US" sz="2000">
                  <a:solidFill>
                    <a:srgbClr val="FFFFFF"/>
                  </a:solidFill>
                  <a:latin typeface="Poppins"/>
                  <a:ea typeface="Poppins"/>
                  <a:cs typeface="Poppins"/>
                  <a:sym typeface="Poppins"/>
                </a:rPr>
                <a:t>NexHireAI is an AI-powered recruitment platform that automates candidate screening and dynamically evaluates skills using adaptive assessments and AI-based interviews. It delivers instant scoring and actionable insights, enabling faster, fair, and data-driven hiring decisions.</a:t>
              </a:r>
            </a:p>
          </p:txBody>
        </p:sp>
      </p:grpSp>
      <p:sp>
        <p:nvSpPr>
          <p:cNvPr name="Freeform 17" id="17"/>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2"/>
            <a:stretch>
              <a:fillRect l="0" t="-27284" r="0" b="-27284"/>
            </a:stretch>
          </a:blipFill>
        </p:spPr>
      </p:sp>
      <p:sp>
        <p:nvSpPr>
          <p:cNvPr name="Freeform 18" id="18"/>
          <p:cNvSpPr/>
          <p:nvPr/>
        </p:nvSpPr>
        <p:spPr>
          <a:xfrm flipH="false" flipV="false" rot="0">
            <a:off x="521749" y="6832341"/>
            <a:ext cx="7214749" cy="2425959"/>
          </a:xfrm>
          <a:custGeom>
            <a:avLst/>
            <a:gdLst/>
            <a:ahLst/>
            <a:cxnLst/>
            <a:rect r="r" b="b" t="t" l="l"/>
            <a:pathLst>
              <a:path h="2425959" w="7214749">
                <a:moveTo>
                  <a:pt x="0" y="0"/>
                </a:moveTo>
                <a:lnTo>
                  <a:pt x="7214749" y="0"/>
                </a:lnTo>
                <a:lnTo>
                  <a:pt x="7214749" y="2425959"/>
                </a:lnTo>
                <a:lnTo>
                  <a:pt x="0" y="2425959"/>
                </a:lnTo>
                <a:lnTo>
                  <a:pt x="0" y="0"/>
                </a:lnTo>
                <a:close/>
              </a:path>
            </a:pathLst>
          </a:custGeom>
          <a:blipFill>
            <a:blip r:embed="rId3"/>
            <a:stretch>
              <a:fillRect l="0" t="0" r="0" b="0"/>
            </a:stretch>
          </a:blipFill>
        </p:spPr>
      </p:sp>
      <p:sp>
        <p:nvSpPr>
          <p:cNvPr name="Freeform 19" id="19"/>
          <p:cNvSpPr/>
          <p:nvPr/>
        </p:nvSpPr>
        <p:spPr>
          <a:xfrm flipH="false" flipV="false" rot="0">
            <a:off x="8771915" y="3594789"/>
            <a:ext cx="8869878" cy="4590462"/>
          </a:xfrm>
          <a:custGeom>
            <a:avLst/>
            <a:gdLst/>
            <a:ahLst/>
            <a:cxnLst/>
            <a:rect r="r" b="b" t="t" l="l"/>
            <a:pathLst>
              <a:path h="4590462" w="8869878">
                <a:moveTo>
                  <a:pt x="0" y="0"/>
                </a:moveTo>
                <a:lnTo>
                  <a:pt x="8869878" y="0"/>
                </a:lnTo>
                <a:lnTo>
                  <a:pt x="8869878" y="4590462"/>
                </a:lnTo>
                <a:lnTo>
                  <a:pt x="0" y="4590462"/>
                </a:lnTo>
                <a:lnTo>
                  <a:pt x="0" y="0"/>
                </a:lnTo>
                <a:close/>
              </a:path>
            </a:pathLst>
          </a:custGeom>
          <a:blipFill>
            <a:blip r:embed="rId4"/>
            <a:stretch>
              <a:fillRect l="0" t="-8956" r="0" b="-19778"/>
            </a:stretch>
          </a:blipFill>
        </p:spPr>
      </p:sp>
      <p:sp>
        <p:nvSpPr>
          <p:cNvPr name="TextBox 20" id="20"/>
          <p:cNvSpPr txBox="true"/>
          <p:nvPr/>
        </p:nvSpPr>
        <p:spPr>
          <a:xfrm rot="0">
            <a:off x="521749" y="7181783"/>
            <a:ext cx="1918419" cy="299720"/>
          </a:xfrm>
          <a:prstGeom prst="rect">
            <a:avLst/>
          </a:prstGeom>
        </p:spPr>
        <p:txBody>
          <a:bodyPr anchor="t" rtlCol="false" tIns="0" lIns="0" bIns="0" rIns="0">
            <a:spAutoFit/>
          </a:bodyPr>
          <a:lstStyle/>
          <a:p>
            <a:pPr algn="l">
              <a:lnSpc>
                <a:spcPts val="2140"/>
              </a:lnSpc>
            </a:pPr>
            <a:r>
              <a:rPr lang="en-US" sz="2000" b="true">
                <a:solidFill>
                  <a:srgbClr val="FFFFFF"/>
                </a:solidFill>
                <a:latin typeface="Poppins Bold"/>
                <a:ea typeface="Poppins Bold"/>
                <a:cs typeface="Poppins Bold"/>
                <a:sym typeface="Poppins Bold"/>
              </a:rPr>
              <a:t>Uniqueness</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168243" y="7006291"/>
            <a:ext cx="881574" cy="88157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3296118" y="7134166"/>
            <a:ext cx="625825" cy="62582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7422698" y="2621145"/>
            <a:ext cx="321025" cy="32102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2"/>
            <a:stretch>
              <a:fillRect l="0" t="-27284" r="0" b="-27284"/>
            </a:stretch>
          </a:blipFill>
        </p:spPr>
      </p:sp>
      <p:sp>
        <p:nvSpPr>
          <p:cNvPr name="AutoShape 12" id="12"/>
          <p:cNvSpPr/>
          <p:nvPr/>
        </p:nvSpPr>
        <p:spPr>
          <a:xfrm>
            <a:off x="11622689" y="1836793"/>
            <a:ext cx="0" cy="6489987"/>
          </a:xfrm>
          <a:prstGeom prst="line">
            <a:avLst/>
          </a:prstGeom>
          <a:ln cap="flat" w="28575">
            <a:solidFill>
              <a:srgbClr val="FDF9EF"/>
            </a:solidFill>
            <a:prstDash val="solid"/>
            <a:headEnd type="none" len="sm" w="sm"/>
            <a:tailEnd type="none" len="sm" w="sm"/>
          </a:ln>
        </p:spPr>
      </p:sp>
      <p:grpSp>
        <p:nvGrpSpPr>
          <p:cNvPr name="Group 13" id="13"/>
          <p:cNvGrpSpPr/>
          <p:nvPr/>
        </p:nvGrpSpPr>
        <p:grpSpPr>
          <a:xfrm rot="0">
            <a:off x="11479429" y="1550274"/>
            <a:ext cx="286519" cy="2865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859"/>
            </a:solidFill>
            <a:ln cap="sq">
              <a:no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100"/>
                </a:lnSpc>
                <a:spcBef>
                  <a:spcPct val="0"/>
                </a:spcBef>
              </a:pPr>
            </a:p>
          </p:txBody>
        </p:sp>
      </p:grpSp>
      <p:grpSp>
        <p:nvGrpSpPr>
          <p:cNvPr name="Group 16" id="16"/>
          <p:cNvGrpSpPr/>
          <p:nvPr/>
        </p:nvGrpSpPr>
        <p:grpSpPr>
          <a:xfrm rot="0">
            <a:off x="11479429" y="3784767"/>
            <a:ext cx="286519" cy="28651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859"/>
            </a:soli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100"/>
                </a:lnSpc>
                <a:spcBef>
                  <a:spcPct val="0"/>
                </a:spcBef>
              </a:pPr>
            </a:p>
          </p:txBody>
        </p:sp>
      </p:grpSp>
      <p:grpSp>
        <p:nvGrpSpPr>
          <p:cNvPr name="Group 19" id="19"/>
          <p:cNvGrpSpPr/>
          <p:nvPr/>
        </p:nvGrpSpPr>
        <p:grpSpPr>
          <a:xfrm rot="0">
            <a:off x="11479429" y="6055773"/>
            <a:ext cx="286519" cy="28651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859"/>
            </a:solidFill>
            <a:ln cap="sq">
              <a:no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2100"/>
                </a:lnSpc>
                <a:spcBef>
                  <a:spcPct val="0"/>
                </a:spcBef>
              </a:pPr>
            </a:p>
          </p:txBody>
        </p:sp>
      </p:grpSp>
      <p:grpSp>
        <p:nvGrpSpPr>
          <p:cNvPr name="Group 22" id="22"/>
          <p:cNvGrpSpPr/>
          <p:nvPr/>
        </p:nvGrpSpPr>
        <p:grpSpPr>
          <a:xfrm rot="0">
            <a:off x="11479429" y="8326780"/>
            <a:ext cx="286519" cy="28651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2859"/>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25" id="25"/>
          <p:cNvSpPr/>
          <p:nvPr/>
        </p:nvSpPr>
        <p:spPr>
          <a:xfrm flipH="false" flipV="false" rot="879030">
            <a:off x="-8709369" y="4654451"/>
            <a:ext cx="16276481" cy="8601494"/>
          </a:xfrm>
          <a:custGeom>
            <a:avLst/>
            <a:gdLst/>
            <a:ahLst/>
            <a:cxnLst/>
            <a:rect r="r" b="b" t="t" l="l"/>
            <a:pathLst>
              <a:path h="8601494" w="16276481">
                <a:moveTo>
                  <a:pt x="0" y="0"/>
                </a:moveTo>
                <a:lnTo>
                  <a:pt x="16276481" y="0"/>
                </a:lnTo>
                <a:lnTo>
                  <a:pt x="16276481" y="8601494"/>
                </a:lnTo>
                <a:lnTo>
                  <a:pt x="0" y="86014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6" id="26"/>
          <p:cNvGrpSpPr/>
          <p:nvPr/>
        </p:nvGrpSpPr>
        <p:grpSpPr>
          <a:xfrm rot="0">
            <a:off x="904875" y="3136593"/>
            <a:ext cx="7407194" cy="3888748"/>
            <a:chOff x="0" y="0"/>
            <a:chExt cx="9876259" cy="5184997"/>
          </a:xfrm>
        </p:grpSpPr>
        <p:sp>
          <p:nvSpPr>
            <p:cNvPr name="TextBox 27" id="27"/>
            <p:cNvSpPr txBox="true"/>
            <p:nvPr/>
          </p:nvSpPr>
          <p:spPr>
            <a:xfrm rot="0">
              <a:off x="0" y="19050"/>
              <a:ext cx="9876259" cy="3696441"/>
            </a:xfrm>
            <a:prstGeom prst="rect">
              <a:avLst/>
            </a:prstGeom>
          </p:spPr>
          <p:txBody>
            <a:bodyPr anchor="t" rtlCol="false" tIns="0" lIns="0" bIns="0" rIns="0">
              <a:spAutoFit/>
            </a:bodyPr>
            <a:lstStyle/>
            <a:p>
              <a:pPr algn="l" marL="0" indent="0" lvl="0">
                <a:lnSpc>
                  <a:spcPts val="7060"/>
                </a:lnSpc>
                <a:spcBef>
                  <a:spcPct val="0"/>
                </a:spcBef>
              </a:pPr>
              <a:r>
                <a:rPr lang="en-US" b="true" sz="6418" strike="noStrike" u="none">
                  <a:solidFill>
                    <a:srgbClr val="FDF9EF"/>
                  </a:solidFill>
                  <a:latin typeface="Helios Extended Bold"/>
                  <a:ea typeface="Helios Extended Bold"/>
                  <a:cs typeface="Helios Extended Bold"/>
                  <a:sym typeface="Helios Extended Bold"/>
                </a:rPr>
                <a:t>Candidate Journey Timeline</a:t>
              </a:r>
            </a:p>
          </p:txBody>
        </p:sp>
        <p:sp>
          <p:nvSpPr>
            <p:cNvPr name="TextBox 28" id="28"/>
            <p:cNvSpPr txBox="true"/>
            <p:nvPr/>
          </p:nvSpPr>
          <p:spPr>
            <a:xfrm rot="0">
              <a:off x="0" y="4078192"/>
              <a:ext cx="9876259" cy="1083945"/>
            </a:xfrm>
            <a:prstGeom prst="rect">
              <a:avLst/>
            </a:prstGeom>
          </p:spPr>
          <p:txBody>
            <a:bodyPr anchor="t" rtlCol="false" tIns="0" lIns="0" bIns="0" rIns="0">
              <a:spAutoFit/>
            </a:bodyPr>
            <a:lstStyle/>
            <a:p>
              <a:pPr algn="l" marL="0" indent="0" lvl="0">
                <a:lnSpc>
                  <a:spcPts val="3359"/>
                </a:lnSpc>
              </a:pPr>
              <a:r>
                <a:rPr lang="en-US" sz="2400">
                  <a:solidFill>
                    <a:srgbClr val="FDF9EF"/>
                  </a:solidFill>
                  <a:latin typeface="Be Vietnam"/>
                  <a:ea typeface="Be Vietnam"/>
                  <a:cs typeface="Be Vietnam"/>
                  <a:sym typeface="Be Vietnam"/>
                </a:rPr>
                <a:t>A visual representation of the candidate's journey through NexHireAI.</a:t>
              </a:r>
            </a:p>
          </p:txBody>
        </p:sp>
      </p:grpSp>
      <p:sp>
        <p:nvSpPr>
          <p:cNvPr name="TextBox 29" id="29"/>
          <p:cNvSpPr txBox="true"/>
          <p:nvPr/>
        </p:nvSpPr>
        <p:spPr>
          <a:xfrm rot="0">
            <a:off x="12385073" y="1196447"/>
            <a:ext cx="4874227" cy="1243965"/>
          </a:xfrm>
          <a:prstGeom prst="rect">
            <a:avLst/>
          </a:prstGeom>
        </p:spPr>
        <p:txBody>
          <a:bodyPr anchor="t" rtlCol="false" tIns="0" lIns="0" bIns="0" rIns="0">
            <a:spAutoFit/>
          </a:bodyPr>
          <a:lstStyle/>
          <a:p>
            <a:pPr algn="l" marL="0" indent="0" lvl="0">
              <a:lnSpc>
                <a:spcPts val="3359"/>
              </a:lnSpc>
            </a:pPr>
            <a:r>
              <a:rPr lang="en-US" sz="2400">
                <a:solidFill>
                  <a:srgbClr val="FDF9EF"/>
                </a:solidFill>
                <a:latin typeface="Be Vietnam"/>
                <a:ea typeface="Be Vietnam"/>
                <a:cs typeface="Be Vietnam"/>
                <a:sym typeface="Be Vietnam"/>
              </a:rPr>
              <a:t>Candidate signs up and logs into NexHireAI using secure authentication.</a:t>
            </a:r>
          </a:p>
        </p:txBody>
      </p:sp>
      <p:sp>
        <p:nvSpPr>
          <p:cNvPr name="TextBox 30" id="30"/>
          <p:cNvSpPr txBox="true"/>
          <p:nvPr/>
        </p:nvSpPr>
        <p:spPr>
          <a:xfrm rot="0">
            <a:off x="12385073" y="2924846"/>
            <a:ext cx="4874227" cy="2082165"/>
          </a:xfrm>
          <a:prstGeom prst="rect">
            <a:avLst/>
          </a:prstGeom>
        </p:spPr>
        <p:txBody>
          <a:bodyPr anchor="t" rtlCol="false" tIns="0" lIns="0" bIns="0" rIns="0">
            <a:spAutoFit/>
          </a:bodyPr>
          <a:lstStyle/>
          <a:p>
            <a:pPr algn="just">
              <a:lnSpc>
                <a:spcPts val="3360"/>
              </a:lnSpc>
            </a:pPr>
          </a:p>
          <a:p>
            <a:pPr algn="just" marL="0" indent="0" lvl="0">
              <a:lnSpc>
                <a:spcPts val="3360"/>
              </a:lnSpc>
              <a:spcBef>
                <a:spcPct val="0"/>
              </a:spcBef>
            </a:pPr>
            <a:r>
              <a:rPr lang="en-US" sz="2400">
                <a:solidFill>
                  <a:srgbClr val="FDF9EF"/>
                </a:solidFill>
                <a:latin typeface="Be Vietnam"/>
                <a:ea typeface="Be Vietnam"/>
                <a:cs typeface="Be Vietnam"/>
                <a:sym typeface="Be Vietnam"/>
              </a:rPr>
              <a:t>Candidate</a:t>
            </a:r>
            <a:r>
              <a:rPr lang="en-US" sz="2400" strike="noStrike" u="none">
                <a:solidFill>
                  <a:srgbClr val="FDF9EF"/>
                </a:solidFill>
                <a:latin typeface="Be Vietnam"/>
                <a:ea typeface="Be Vietnam"/>
                <a:cs typeface="Be Vietnam"/>
                <a:sym typeface="Be Vietnam"/>
              </a:rPr>
              <a:t> selects the desired role-based assessment from the dashboard.</a:t>
            </a:r>
          </a:p>
          <a:p>
            <a:pPr algn="just" marL="0" indent="0" lvl="0">
              <a:lnSpc>
                <a:spcPts val="3360"/>
              </a:lnSpc>
              <a:spcBef>
                <a:spcPct val="0"/>
              </a:spcBef>
            </a:pPr>
          </a:p>
        </p:txBody>
      </p:sp>
      <p:sp>
        <p:nvSpPr>
          <p:cNvPr name="TextBox 31" id="31"/>
          <p:cNvSpPr txBox="true"/>
          <p:nvPr/>
        </p:nvSpPr>
        <p:spPr>
          <a:xfrm rot="0">
            <a:off x="12385073" y="5405402"/>
            <a:ext cx="4874227" cy="1663065"/>
          </a:xfrm>
          <a:prstGeom prst="rect">
            <a:avLst/>
          </a:prstGeom>
        </p:spPr>
        <p:txBody>
          <a:bodyPr anchor="t" rtlCol="false" tIns="0" lIns="0" bIns="0" rIns="0">
            <a:spAutoFit/>
          </a:bodyPr>
          <a:lstStyle/>
          <a:p>
            <a:pPr algn="l" marL="0" indent="0" lvl="0">
              <a:lnSpc>
                <a:spcPts val="3359"/>
              </a:lnSpc>
              <a:spcBef>
                <a:spcPct val="0"/>
              </a:spcBef>
            </a:pPr>
            <a:r>
              <a:rPr lang="en-US" sz="2400" strike="noStrike" u="none">
                <a:solidFill>
                  <a:srgbClr val="FDF9EF"/>
                </a:solidFill>
                <a:latin typeface="Be Vietnam"/>
                <a:ea typeface="Be Vietnam"/>
                <a:cs typeface="Be Vietnam"/>
                <a:sym typeface="Be Vietnam"/>
              </a:rPr>
              <a:t>Candidate attempts the assessment and submits responses within the test interface.</a:t>
            </a:r>
          </a:p>
        </p:txBody>
      </p:sp>
      <p:sp>
        <p:nvSpPr>
          <p:cNvPr name="TextBox 32" id="32"/>
          <p:cNvSpPr txBox="true"/>
          <p:nvPr/>
        </p:nvSpPr>
        <p:spPr>
          <a:xfrm rot="0">
            <a:off x="12385073" y="7762450"/>
            <a:ext cx="5526934" cy="12439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FDF9EF"/>
                </a:solidFill>
                <a:latin typeface="Be Vietnam"/>
                <a:ea typeface="Be Vietnam"/>
                <a:cs typeface="Be Vietnam"/>
                <a:sym typeface="Be Vietnam"/>
              </a:rPr>
              <a:t>System evalu</a:t>
            </a:r>
            <a:r>
              <a:rPr lang="en-US" sz="2400" strike="noStrike" u="none">
                <a:solidFill>
                  <a:srgbClr val="FDF9EF"/>
                </a:solidFill>
                <a:latin typeface="Be Vietnam"/>
                <a:ea typeface="Be Vietnam"/>
                <a:cs typeface="Be Vietnam"/>
                <a:sym typeface="Be Vietnam"/>
              </a:rPr>
              <a:t>ates responses using hybrid scoring and provides instant feedback.</a:t>
            </a:r>
          </a:p>
        </p:txBody>
      </p:sp>
      <p:sp>
        <p:nvSpPr>
          <p:cNvPr name="TextBox 33" id="33"/>
          <p:cNvSpPr txBox="true"/>
          <p:nvPr/>
        </p:nvSpPr>
        <p:spPr>
          <a:xfrm rot="0">
            <a:off x="8931194" y="1386947"/>
            <a:ext cx="2057079" cy="843915"/>
          </a:xfrm>
          <a:prstGeom prst="rect">
            <a:avLst/>
          </a:prstGeom>
        </p:spPr>
        <p:txBody>
          <a:bodyPr anchor="t" rtlCol="false" tIns="0" lIns="0" bIns="0" rIns="0">
            <a:spAutoFit/>
          </a:bodyPr>
          <a:lstStyle/>
          <a:p>
            <a:pPr algn="r" marL="0" indent="0" lvl="0">
              <a:lnSpc>
                <a:spcPts val="3359"/>
              </a:lnSpc>
            </a:pPr>
            <a:r>
              <a:rPr lang="en-US" sz="2400">
                <a:solidFill>
                  <a:srgbClr val="FDF9EF"/>
                </a:solidFill>
                <a:latin typeface="Helios Extended"/>
                <a:ea typeface="Helios Extended"/>
                <a:cs typeface="Helios Extended"/>
                <a:sym typeface="Helios Extended"/>
              </a:rPr>
              <a:t> Candidat</a:t>
            </a:r>
            <a:r>
              <a:rPr lang="en-US" sz="2400">
                <a:solidFill>
                  <a:srgbClr val="FDF9EF"/>
                </a:solidFill>
                <a:latin typeface="Helios Extended"/>
                <a:ea typeface="Helios Extended"/>
                <a:cs typeface="Helios Extended"/>
                <a:sym typeface="Helios Extended"/>
              </a:rPr>
              <a:t>e Onboarding</a:t>
            </a:r>
          </a:p>
        </p:txBody>
      </p:sp>
      <p:sp>
        <p:nvSpPr>
          <p:cNvPr name="TextBox 34" id="34"/>
          <p:cNvSpPr txBox="true"/>
          <p:nvPr/>
        </p:nvSpPr>
        <p:spPr>
          <a:xfrm rot="0">
            <a:off x="7743723" y="3324896"/>
            <a:ext cx="3244550" cy="1263015"/>
          </a:xfrm>
          <a:prstGeom prst="rect">
            <a:avLst/>
          </a:prstGeom>
        </p:spPr>
        <p:txBody>
          <a:bodyPr anchor="t" rtlCol="false" tIns="0" lIns="0" bIns="0" rIns="0">
            <a:spAutoFit/>
          </a:bodyPr>
          <a:lstStyle/>
          <a:p>
            <a:pPr algn="r" marL="0" indent="0" lvl="0">
              <a:lnSpc>
                <a:spcPts val="3359"/>
              </a:lnSpc>
              <a:spcBef>
                <a:spcPct val="0"/>
              </a:spcBef>
            </a:pPr>
            <a:r>
              <a:rPr lang="en-US" sz="2400" strike="noStrike" u="none">
                <a:solidFill>
                  <a:srgbClr val="FDF9EF"/>
                </a:solidFill>
                <a:latin typeface="Helios Extended"/>
                <a:ea typeface="Helios Extended"/>
                <a:cs typeface="Helios Extended"/>
                <a:sym typeface="Helios Extended"/>
              </a:rPr>
              <a:t>Skill Assessment Selection &amp; Generation </a:t>
            </a:r>
          </a:p>
        </p:txBody>
      </p:sp>
      <p:sp>
        <p:nvSpPr>
          <p:cNvPr name="TextBox 35" id="35"/>
          <p:cNvSpPr txBox="true"/>
          <p:nvPr/>
        </p:nvSpPr>
        <p:spPr>
          <a:xfrm rot="0">
            <a:off x="8931194" y="5805452"/>
            <a:ext cx="2057079" cy="843915"/>
          </a:xfrm>
          <a:prstGeom prst="rect">
            <a:avLst/>
          </a:prstGeom>
        </p:spPr>
        <p:txBody>
          <a:bodyPr anchor="t" rtlCol="false" tIns="0" lIns="0" bIns="0" rIns="0">
            <a:spAutoFit/>
          </a:bodyPr>
          <a:lstStyle/>
          <a:p>
            <a:pPr algn="r" marL="0" indent="0" lvl="0">
              <a:lnSpc>
                <a:spcPts val="3359"/>
              </a:lnSpc>
              <a:spcBef>
                <a:spcPct val="0"/>
              </a:spcBef>
            </a:pPr>
            <a:r>
              <a:rPr lang="en-US" sz="2400" strike="noStrike" u="none">
                <a:solidFill>
                  <a:srgbClr val="FDF9EF"/>
                </a:solidFill>
                <a:latin typeface="Helios Extended"/>
                <a:ea typeface="Helios Extended"/>
                <a:cs typeface="Helios Extended"/>
                <a:sym typeface="Helios Extended"/>
              </a:rPr>
              <a:t>Assessment Execution</a:t>
            </a:r>
          </a:p>
        </p:txBody>
      </p:sp>
      <p:sp>
        <p:nvSpPr>
          <p:cNvPr name="TextBox 36" id="36"/>
          <p:cNvSpPr txBox="true"/>
          <p:nvPr/>
        </p:nvSpPr>
        <p:spPr>
          <a:xfrm rot="0">
            <a:off x="8390265" y="7743400"/>
            <a:ext cx="2676204" cy="126301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FDF9EF"/>
                </a:solidFill>
                <a:latin typeface="Helios Extended"/>
                <a:ea typeface="Helios Extended"/>
                <a:cs typeface="Helios Extended"/>
                <a:sym typeface="Helios Extended"/>
              </a:rPr>
              <a:t>Automated Evaluat</a:t>
            </a:r>
            <a:r>
              <a:rPr lang="en-US" sz="2400" strike="noStrike" u="none">
                <a:solidFill>
                  <a:srgbClr val="FDF9EF"/>
                </a:solidFill>
                <a:latin typeface="Helios Extended"/>
                <a:ea typeface="Helios Extended"/>
                <a:cs typeface="Helios Extended"/>
                <a:sym typeface="Helios Extended"/>
              </a:rPr>
              <a:t>ion &amp; Feedback</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960074" y="1093477"/>
            <a:ext cx="321025" cy="32102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028700" y="671122"/>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2"/>
            <a:stretch>
              <a:fillRect l="0" t="-27284" r="0" b="-27284"/>
            </a:stretch>
          </a:blipFill>
        </p:spPr>
      </p:sp>
      <p:sp>
        <p:nvSpPr>
          <p:cNvPr name="Freeform 6" id="6"/>
          <p:cNvSpPr/>
          <p:nvPr/>
        </p:nvSpPr>
        <p:spPr>
          <a:xfrm flipH="false" flipV="false" rot="0">
            <a:off x="11148562" y="70574"/>
            <a:ext cx="6916131" cy="10216426"/>
          </a:xfrm>
          <a:custGeom>
            <a:avLst/>
            <a:gdLst/>
            <a:ahLst/>
            <a:cxnLst/>
            <a:rect r="r" b="b" t="t" l="l"/>
            <a:pathLst>
              <a:path h="10216426" w="6916131">
                <a:moveTo>
                  <a:pt x="0" y="0"/>
                </a:moveTo>
                <a:lnTo>
                  <a:pt x="6916131" y="0"/>
                </a:lnTo>
                <a:lnTo>
                  <a:pt x="6916131" y="10216426"/>
                </a:lnTo>
                <a:lnTo>
                  <a:pt x="0" y="10216426"/>
                </a:lnTo>
                <a:lnTo>
                  <a:pt x="0" y="0"/>
                </a:lnTo>
                <a:close/>
              </a:path>
            </a:pathLst>
          </a:custGeom>
          <a:blipFill>
            <a:blip r:embed="rId3"/>
            <a:stretch>
              <a:fillRect l="0" t="-803" r="0" b="-803"/>
            </a:stretch>
          </a:blipFill>
        </p:spPr>
      </p:sp>
      <p:sp>
        <p:nvSpPr>
          <p:cNvPr name="TextBox 7" id="7"/>
          <p:cNvSpPr txBox="true"/>
          <p:nvPr/>
        </p:nvSpPr>
        <p:spPr>
          <a:xfrm rot="0">
            <a:off x="733454" y="2451446"/>
            <a:ext cx="4856187" cy="3297816"/>
          </a:xfrm>
          <a:prstGeom prst="rect">
            <a:avLst/>
          </a:prstGeom>
        </p:spPr>
        <p:txBody>
          <a:bodyPr anchor="t" rtlCol="false" tIns="0" lIns="0" bIns="0" rIns="0">
            <a:spAutoFit/>
          </a:bodyPr>
          <a:lstStyle/>
          <a:p>
            <a:pPr algn="l">
              <a:lnSpc>
                <a:spcPts val="3306"/>
              </a:lnSpc>
              <a:spcBef>
                <a:spcPct val="0"/>
              </a:spcBef>
            </a:pPr>
            <a:r>
              <a:rPr lang="en-US" b="true" sz="2361">
                <a:solidFill>
                  <a:srgbClr val="FFFFFF"/>
                </a:solidFill>
                <a:latin typeface="Poppins Bold"/>
                <a:ea typeface="Poppins Bold"/>
                <a:cs typeface="Poppins Bold"/>
                <a:sym typeface="Poppins Bold"/>
              </a:rPr>
              <a:t>Frontend</a:t>
            </a:r>
          </a:p>
          <a:p>
            <a:pPr algn="l" marL="390602" indent="-195301" lvl="1">
              <a:lnSpc>
                <a:spcPts val="2532"/>
              </a:lnSpc>
              <a:spcBef>
                <a:spcPct val="0"/>
              </a:spcBef>
              <a:buFont typeface="Arial"/>
              <a:buChar char="•"/>
            </a:pPr>
            <a:r>
              <a:rPr lang="en-US" sz="1809">
                <a:solidFill>
                  <a:srgbClr val="FFFFFF"/>
                </a:solidFill>
                <a:latin typeface="Poppins"/>
                <a:ea typeface="Poppins"/>
                <a:cs typeface="Poppins"/>
                <a:sym typeface="Poppins"/>
              </a:rPr>
              <a:t>Framework: Next.js 14 (React + TypeScript)</a:t>
            </a:r>
          </a:p>
          <a:p>
            <a:pPr algn="l" marL="390602" indent="-195301" lvl="1">
              <a:lnSpc>
                <a:spcPts val="2532"/>
              </a:lnSpc>
              <a:spcBef>
                <a:spcPct val="0"/>
              </a:spcBef>
              <a:buFont typeface="Arial"/>
              <a:buChar char="•"/>
            </a:pPr>
            <a:r>
              <a:rPr lang="en-US" sz="1809">
                <a:solidFill>
                  <a:srgbClr val="FFFFFF"/>
                </a:solidFill>
                <a:latin typeface="Poppins"/>
                <a:ea typeface="Poppins"/>
                <a:cs typeface="Poppins"/>
                <a:sym typeface="Poppins"/>
              </a:rPr>
              <a:t>Styling: Tailwind CSS, Framer Motion (animations)</a:t>
            </a:r>
          </a:p>
          <a:p>
            <a:pPr algn="l" marL="390602" indent="-195301" lvl="1">
              <a:lnSpc>
                <a:spcPts val="2532"/>
              </a:lnSpc>
              <a:spcBef>
                <a:spcPct val="0"/>
              </a:spcBef>
              <a:buFont typeface="Arial"/>
              <a:buChar char="•"/>
            </a:pPr>
            <a:r>
              <a:rPr lang="en-US" sz="1809">
                <a:solidFill>
                  <a:srgbClr val="FFFFFF"/>
                </a:solidFill>
                <a:latin typeface="Poppins"/>
                <a:ea typeface="Poppins"/>
                <a:cs typeface="Poppins"/>
                <a:sym typeface="Poppins"/>
              </a:rPr>
              <a:t>UI Components: Shadcn/UI, Lucide Icons</a:t>
            </a:r>
          </a:p>
          <a:p>
            <a:pPr algn="l" marL="390602" indent="-195301" lvl="1">
              <a:lnSpc>
                <a:spcPts val="2532"/>
              </a:lnSpc>
              <a:spcBef>
                <a:spcPct val="0"/>
              </a:spcBef>
              <a:buFont typeface="Arial"/>
              <a:buChar char="•"/>
            </a:pPr>
            <a:r>
              <a:rPr lang="en-US" sz="1809">
                <a:solidFill>
                  <a:srgbClr val="FFFFFF"/>
                </a:solidFill>
                <a:latin typeface="Poppins"/>
                <a:ea typeface="Poppins"/>
                <a:cs typeface="Poppins"/>
                <a:sym typeface="Poppins"/>
              </a:rPr>
              <a:t>State Management: Zustand</a:t>
            </a:r>
          </a:p>
          <a:p>
            <a:pPr algn="l" marL="390602" indent="-195301" lvl="1">
              <a:lnSpc>
                <a:spcPts val="2532"/>
              </a:lnSpc>
              <a:spcBef>
                <a:spcPct val="0"/>
              </a:spcBef>
              <a:buFont typeface="Arial"/>
              <a:buChar char="•"/>
            </a:pPr>
            <a:r>
              <a:rPr lang="en-US" sz="1809">
                <a:solidFill>
                  <a:srgbClr val="FFFFFF"/>
                </a:solidFill>
                <a:latin typeface="Poppins"/>
                <a:ea typeface="Poppins"/>
                <a:cs typeface="Poppins"/>
                <a:sym typeface="Poppins"/>
              </a:rPr>
              <a:t>Charts &amp; Visuals: Recharts</a:t>
            </a:r>
          </a:p>
          <a:p>
            <a:pPr algn="l">
              <a:lnSpc>
                <a:spcPts val="2755"/>
              </a:lnSpc>
              <a:spcBef>
                <a:spcPct val="0"/>
              </a:spcBef>
            </a:pPr>
          </a:p>
        </p:txBody>
      </p:sp>
      <p:sp>
        <p:nvSpPr>
          <p:cNvPr name="TextBox 8" id="8"/>
          <p:cNvSpPr txBox="true"/>
          <p:nvPr/>
        </p:nvSpPr>
        <p:spPr>
          <a:xfrm rot="0">
            <a:off x="5589640" y="2460971"/>
            <a:ext cx="4401648" cy="3049611"/>
          </a:xfrm>
          <a:prstGeom prst="rect">
            <a:avLst/>
          </a:prstGeom>
        </p:spPr>
        <p:txBody>
          <a:bodyPr anchor="t" rtlCol="false" tIns="0" lIns="0" bIns="0" rIns="0">
            <a:spAutoFit/>
          </a:bodyPr>
          <a:lstStyle/>
          <a:p>
            <a:pPr algn="l">
              <a:lnSpc>
                <a:spcPts val="3339"/>
              </a:lnSpc>
              <a:spcBef>
                <a:spcPct val="0"/>
              </a:spcBef>
            </a:pPr>
            <a:r>
              <a:rPr lang="en-US" b="true" sz="2385">
                <a:solidFill>
                  <a:srgbClr val="FFFFFF"/>
                </a:solidFill>
                <a:latin typeface="Poppins Bold"/>
                <a:ea typeface="Poppins Bold"/>
                <a:cs typeface="Poppins Bold"/>
                <a:sym typeface="Poppins Bold"/>
              </a:rPr>
              <a:t>Backend</a:t>
            </a:r>
          </a:p>
          <a:p>
            <a:pPr algn="l" marL="394543" indent="-197272" lvl="1">
              <a:lnSpc>
                <a:spcPts val="2558"/>
              </a:lnSpc>
              <a:spcBef>
                <a:spcPct val="0"/>
              </a:spcBef>
              <a:buFont typeface="Arial"/>
              <a:buChar char="•"/>
            </a:pPr>
            <a:r>
              <a:rPr lang="en-US" sz="1827">
                <a:solidFill>
                  <a:srgbClr val="FFFFFF"/>
                </a:solidFill>
                <a:latin typeface="Poppins"/>
                <a:ea typeface="Poppins"/>
                <a:cs typeface="Poppins"/>
                <a:sym typeface="Poppins"/>
              </a:rPr>
              <a:t>API / Serverless Functions: Firebase Cloud Functions (Node.js runtime)</a:t>
            </a:r>
          </a:p>
          <a:p>
            <a:pPr algn="l" marL="394543" indent="-197272" lvl="1">
              <a:lnSpc>
                <a:spcPts val="2558"/>
              </a:lnSpc>
              <a:spcBef>
                <a:spcPct val="0"/>
              </a:spcBef>
              <a:buFont typeface="Arial"/>
              <a:buChar char="•"/>
            </a:pPr>
            <a:r>
              <a:rPr lang="en-US" sz="1827">
                <a:solidFill>
                  <a:srgbClr val="FFFFFF"/>
                </a:solidFill>
                <a:latin typeface="Poppins"/>
                <a:ea typeface="Poppins"/>
                <a:cs typeface="Poppins"/>
                <a:sym typeface="Poppins"/>
              </a:rPr>
              <a:t>Authentication: Firebase Authentication (Email/Google OAuth)</a:t>
            </a:r>
          </a:p>
          <a:p>
            <a:pPr algn="l" marL="394543" indent="-197272" lvl="1">
              <a:lnSpc>
                <a:spcPts val="2558"/>
              </a:lnSpc>
              <a:spcBef>
                <a:spcPct val="0"/>
              </a:spcBef>
              <a:buFont typeface="Arial"/>
              <a:buChar char="•"/>
            </a:pPr>
            <a:r>
              <a:rPr lang="en-US" sz="1827">
                <a:solidFill>
                  <a:srgbClr val="FFFFFF"/>
                </a:solidFill>
                <a:latin typeface="Poppins"/>
                <a:ea typeface="Poppins"/>
                <a:cs typeface="Poppins"/>
                <a:sym typeface="Poppins"/>
              </a:rPr>
              <a:t>Database / Storage: Firebase Firestore (NoSQL database)</a:t>
            </a:r>
          </a:p>
          <a:p>
            <a:pPr algn="l">
              <a:lnSpc>
                <a:spcPts val="2782"/>
              </a:lnSpc>
              <a:spcBef>
                <a:spcPct val="0"/>
              </a:spcBef>
            </a:pPr>
          </a:p>
        </p:txBody>
      </p:sp>
      <p:sp>
        <p:nvSpPr>
          <p:cNvPr name="TextBox 9" id="9"/>
          <p:cNvSpPr txBox="true"/>
          <p:nvPr/>
        </p:nvSpPr>
        <p:spPr>
          <a:xfrm rot="0">
            <a:off x="5589640" y="5673063"/>
            <a:ext cx="4573240" cy="3297589"/>
          </a:xfrm>
          <a:prstGeom prst="rect">
            <a:avLst/>
          </a:prstGeom>
        </p:spPr>
        <p:txBody>
          <a:bodyPr anchor="t" rtlCol="false" tIns="0" lIns="0" bIns="0" rIns="0">
            <a:spAutoFit/>
          </a:bodyPr>
          <a:lstStyle/>
          <a:p>
            <a:pPr algn="l">
              <a:lnSpc>
                <a:spcPts val="3319"/>
              </a:lnSpc>
              <a:spcBef>
                <a:spcPct val="0"/>
              </a:spcBef>
            </a:pPr>
            <a:r>
              <a:rPr lang="en-US" b="true" sz="2371">
                <a:solidFill>
                  <a:srgbClr val="FFFFFF"/>
                </a:solidFill>
                <a:latin typeface="Poppins Bold"/>
                <a:ea typeface="Poppins Bold"/>
                <a:cs typeface="Poppins Bold"/>
                <a:sym typeface="Poppins Bold"/>
              </a:rPr>
              <a:t>AI &amp; </a:t>
            </a:r>
            <a:r>
              <a:rPr lang="en-US" b="true" sz="2371">
                <a:solidFill>
                  <a:srgbClr val="FFFFFF"/>
                </a:solidFill>
                <a:latin typeface="Poppins Bold"/>
                <a:ea typeface="Poppins Bold"/>
                <a:cs typeface="Poppins Bold"/>
                <a:sym typeface="Poppins Bold"/>
              </a:rPr>
              <a:t>Machine Learning Layer</a:t>
            </a:r>
          </a:p>
          <a:p>
            <a:pPr algn="l" marL="392221" indent="-196111" lvl="1">
              <a:lnSpc>
                <a:spcPts val="2543"/>
              </a:lnSpc>
              <a:spcBef>
                <a:spcPct val="0"/>
              </a:spcBef>
              <a:buFont typeface="Arial"/>
              <a:buChar char="•"/>
            </a:pPr>
            <a:r>
              <a:rPr lang="en-US" b="true" sz="1816">
                <a:solidFill>
                  <a:srgbClr val="FFFFFF"/>
                </a:solidFill>
                <a:latin typeface="Poppins Bold"/>
                <a:ea typeface="Poppins Bold"/>
                <a:cs typeface="Poppins Bold"/>
                <a:sym typeface="Poppins Bold"/>
              </a:rPr>
              <a:t>L</a:t>
            </a:r>
            <a:r>
              <a:rPr lang="en-US" sz="1816">
                <a:solidFill>
                  <a:srgbClr val="FFFFFF"/>
                </a:solidFill>
                <a:latin typeface="Poppins"/>
                <a:ea typeface="Poppins"/>
                <a:cs typeface="Poppins"/>
                <a:sym typeface="Poppins"/>
              </a:rPr>
              <a:t>LM / AI Model: Google Gemini (Genkit)</a:t>
            </a:r>
          </a:p>
          <a:p>
            <a:pPr algn="l" marL="392221" indent="-196111" lvl="1">
              <a:lnSpc>
                <a:spcPts val="2543"/>
              </a:lnSpc>
              <a:spcBef>
                <a:spcPct val="0"/>
              </a:spcBef>
              <a:buFont typeface="Arial"/>
              <a:buChar char="•"/>
            </a:pPr>
            <a:r>
              <a:rPr lang="en-US" sz="1816">
                <a:solidFill>
                  <a:srgbClr val="FFFFFF"/>
                </a:solidFill>
                <a:latin typeface="Poppins"/>
                <a:ea typeface="Poppins"/>
                <a:cs typeface="Poppins"/>
                <a:sym typeface="Poppins"/>
              </a:rPr>
              <a:t>AI Capabilities: Dynamic question generation, semantic evaluation, scoring, feedback generation</a:t>
            </a:r>
          </a:p>
          <a:p>
            <a:pPr algn="l" marL="392221" indent="-196111" lvl="1">
              <a:lnSpc>
                <a:spcPts val="2543"/>
              </a:lnSpc>
              <a:spcBef>
                <a:spcPct val="0"/>
              </a:spcBef>
              <a:buFont typeface="Arial"/>
              <a:buChar char="•"/>
            </a:pPr>
            <a:r>
              <a:rPr lang="en-US" sz="1816">
                <a:solidFill>
                  <a:srgbClr val="FFFFFF"/>
                </a:solidFill>
                <a:latin typeface="Poppins"/>
                <a:ea typeface="Poppins"/>
                <a:cs typeface="Poppins"/>
                <a:sym typeface="Poppins"/>
              </a:rPr>
              <a:t>NLP &amp; Scoring Techniques: TF-IDF / Embeddings / Hybrid evaluation logic</a:t>
            </a:r>
          </a:p>
          <a:p>
            <a:pPr algn="l">
              <a:lnSpc>
                <a:spcPts val="2766"/>
              </a:lnSpc>
              <a:spcBef>
                <a:spcPct val="0"/>
              </a:spcBef>
            </a:pPr>
          </a:p>
        </p:txBody>
      </p:sp>
      <p:sp>
        <p:nvSpPr>
          <p:cNvPr name="TextBox 10" id="10"/>
          <p:cNvSpPr txBox="true"/>
          <p:nvPr/>
        </p:nvSpPr>
        <p:spPr>
          <a:xfrm rot="0">
            <a:off x="733454" y="8135029"/>
            <a:ext cx="3966525" cy="835622"/>
          </a:xfrm>
          <a:prstGeom prst="rect">
            <a:avLst/>
          </a:prstGeom>
        </p:spPr>
        <p:txBody>
          <a:bodyPr anchor="t" rtlCol="false" tIns="0" lIns="0" bIns="0" rIns="0">
            <a:spAutoFit/>
          </a:bodyPr>
          <a:lstStyle/>
          <a:p>
            <a:pPr algn="l">
              <a:lnSpc>
                <a:spcPts val="3591"/>
              </a:lnSpc>
              <a:spcBef>
                <a:spcPct val="0"/>
              </a:spcBef>
            </a:pPr>
            <a:r>
              <a:rPr lang="en-US" b="true" sz="2565">
                <a:solidFill>
                  <a:srgbClr val="FFFFFF"/>
                </a:solidFill>
                <a:latin typeface="Poppins Bold"/>
                <a:ea typeface="Poppins Bold"/>
                <a:cs typeface="Poppins Bold"/>
                <a:sym typeface="Poppins Bold"/>
              </a:rPr>
              <a:t>Database</a:t>
            </a:r>
          </a:p>
          <a:p>
            <a:pPr algn="l">
              <a:lnSpc>
                <a:spcPts val="2992"/>
              </a:lnSpc>
              <a:spcBef>
                <a:spcPct val="0"/>
              </a:spcBef>
            </a:pPr>
            <a:r>
              <a:rPr lang="en-US" sz="2137">
                <a:solidFill>
                  <a:srgbClr val="FFFFFF"/>
                </a:solidFill>
                <a:latin typeface="Poppins"/>
                <a:ea typeface="Poppins"/>
                <a:cs typeface="Poppins"/>
                <a:sym typeface="Poppins"/>
              </a:rPr>
              <a:t>• </a:t>
            </a:r>
            <a:r>
              <a:rPr lang="en-US" sz="2137">
                <a:solidFill>
                  <a:srgbClr val="FFFFFF"/>
                </a:solidFill>
                <a:latin typeface="Poppins"/>
                <a:ea typeface="Poppins"/>
                <a:cs typeface="Poppins"/>
                <a:sym typeface="Poppins"/>
              </a:rPr>
              <a:t>Primary: Firebase</a:t>
            </a:r>
          </a:p>
        </p:txBody>
      </p:sp>
      <p:sp>
        <p:nvSpPr>
          <p:cNvPr name="TextBox 11" id="11"/>
          <p:cNvSpPr txBox="true"/>
          <p:nvPr/>
        </p:nvSpPr>
        <p:spPr>
          <a:xfrm rot="0">
            <a:off x="733454" y="5673063"/>
            <a:ext cx="4524372" cy="2523677"/>
          </a:xfrm>
          <a:prstGeom prst="rect">
            <a:avLst/>
          </a:prstGeom>
        </p:spPr>
        <p:txBody>
          <a:bodyPr anchor="t" rtlCol="false" tIns="0" lIns="0" bIns="0" rIns="0">
            <a:spAutoFit/>
          </a:bodyPr>
          <a:lstStyle/>
          <a:p>
            <a:pPr algn="l">
              <a:lnSpc>
                <a:spcPts val="3591"/>
              </a:lnSpc>
              <a:spcBef>
                <a:spcPct val="0"/>
              </a:spcBef>
            </a:pPr>
            <a:r>
              <a:rPr lang="en-US" b="true" sz="2565">
                <a:solidFill>
                  <a:srgbClr val="FFFFFF"/>
                </a:solidFill>
                <a:latin typeface="Poppins Bold"/>
                <a:ea typeface="Poppins Bold"/>
                <a:cs typeface="Poppins Bold"/>
                <a:sym typeface="Poppins Bold"/>
              </a:rPr>
              <a:t>Development Tools</a:t>
            </a:r>
          </a:p>
          <a:p>
            <a:pPr algn="l" marL="425324" indent="-212662" lvl="1">
              <a:lnSpc>
                <a:spcPts val="2758"/>
              </a:lnSpc>
              <a:spcBef>
                <a:spcPct val="0"/>
              </a:spcBef>
              <a:buFont typeface="Arial"/>
              <a:buChar char="•"/>
            </a:pPr>
            <a:r>
              <a:rPr lang="en-US" sz="1970">
                <a:solidFill>
                  <a:srgbClr val="FFFFFF"/>
                </a:solidFill>
                <a:latin typeface="Poppins"/>
                <a:ea typeface="Poppins"/>
                <a:cs typeface="Poppins"/>
                <a:sym typeface="Poppins"/>
              </a:rPr>
              <a:t>IDE:</a:t>
            </a:r>
            <a:r>
              <a:rPr lang="en-US" sz="1970">
                <a:solidFill>
                  <a:srgbClr val="FFFFFF"/>
                </a:solidFill>
                <a:latin typeface="Poppins"/>
                <a:ea typeface="Poppins"/>
                <a:cs typeface="Poppins"/>
                <a:sym typeface="Poppins"/>
              </a:rPr>
              <a:t> Visual Studio Code</a:t>
            </a:r>
          </a:p>
          <a:p>
            <a:pPr algn="l" marL="425324" indent="-212662" lvl="1">
              <a:lnSpc>
                <a:spcPts val="2758"/>
              </a:lnSpc>
              <a:spcBef>
                <a:spcPct val="0"/>
              </a:spcBef>
              <a:buFont typeface="Arial"/>
              <a:buChar char="•"/>
            </a:pPr>
            <a:r>
              <a:rPr lang="en-US" sz="1970">
                <a:solidFill>
                  <a:srgbClr val="FFFFFF"/>
                </a:solidFill>
                <a:latin typeface="Poppins"/>
                <a:ea typeface="Poppins"/>
                <a:cs typeface="Poppins"/>
                <a:sym typeface="Poppins"/>
              </a:rPr>
              <a:t>Package Manager: npm / yarn</a:t>
            </a:r>
          </a:p>
          <a:p>
            <a:pPr algn="l" marL="425324" indent="-212662" lvl="1">
              <a:lnSpc>
                <a:spcPts val="2758"/>
              </a:lnSpc>
              <a:spcBef>
                <a:spcPct val="0"/>
              </a:spcBef>
              <a:buFont typeface="Arial"/>
              <a:buChar char="•"/>
            </a:pPr>
            <a:r>
              <a:rPr lang="en-US" sz="1970">
                <a:solidFill>
                  <a:srgbClr val="FFFFFF"/>
                </a:solidFill>
                <a:latin typeface="Poppins"/>
                <a:ea typeface="Poppins"/>
                <a:cs typeface="Poppins"/>
                <a:sym typeface="Poppins"/>
              </a:rPr>
              <a:t>Version Control: Git</a:t>
            </a:r>
          </a:p>
          <a:p>
            <a:pPr algn="l" marL="425324" indent="-212662" lvl="1">
              <a:lnSpc>
                <a:spcPts val="2758"/>
              </a:lnSpc>
              <a:spcBef>
                <a:spcPct val="0"/>
              </a:spcBef>
              <a:buFont typeface="Arial"/>
              <a:buChar char="•"/>
            </a:pPr>
            <a:r>
              <a:rPr lang="en-US" sz="1970">
                <a:solidFill>
                  <a:srgbClr val="FFFFFF"/>
                </a:solidFill>
                <a:latin typeface="Poppins"/>
                <a:ea typeface="Poppins"/>
                <a:cs typeface="Poppins"/>
                <a:sym typeface="Poppins"/>
              </a:rPr>
              <a:t>Browser Tools: Chrome DevTools, Firebase Emulator</a:t>
            </a:r>
          </a:p>
          <a:p>
            <a:pPr algn="ctr">
              <a:lnSpc>
                <a:spcPts val="2758"/>
              </a:lnSpc>
              <a:spcBef>
                <a:spcPct val="0"/>
              </a:spcBef>
            </a:pPr>
          </a:p>
        </p:txBody>
      </p:sp>
      <p:sp>
        <p:nvSpPr>
          <p:cNvPr name="TextBox 12" id="12"/>
          <p:cNvSpPr txBox="true"/>
          <p:nvPr/>
        </p:nvSpPr>
        <p:spPr>
          <a:xfrm rot="0">
            <a:off x="3161547" y="1047750"/>
            <a:ext cx="4917806" cy="953393"/>
          </a:xfrm>
          <a:prstGeom prst="rect">
            <a:avLst/>
          </a:prstGeom>
        </p:spPr>
        <p:txBody>
          <a:bodyPr anchor="t" rtlCol="false" tIns="0" lIns="0" bIns="0" rIns="0">
            <a:spAutoFit/>
          </a:bodyPr>
          <a:lstStyle/>
          <a:p>
            <a:pPr algn="l">
              <a:lnSpc>
                <a:spcPts val="6848"/>
              </a:lnSpc>
            </a:pPr>
            <a:r>
              <a:rPr lang="en-US" sz="6400" b="true">
                <a:solidFill>
                  <a:srgbClr val="FDF9EF"/>
                </a:solidFill>
                <a:latin typeface="Poppins Bold"/>
                <a:ea typeface="Poppins Bold"/>
                <a:cs typeface="Poppins Bold"/>
                <a:sym typeface="Poppins Bold"/>
              </a:rPr>
              <a:t>Tech Stack</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4128871"/>
            <a:ext cx="9667256" cy="4986888"/>
            <a:chOff x="0" y="0"/>
            <a:chExt cx="3112423" cy="1605554"/>
          </a:xfrm>
        </p:grpSpPr>
        <p:sp>
          <p:nvSpPr>
            <p:cNvPr name="Freeform 3" id="3"/>
            <p:cNvSpPr/>
            <p:nvPr/>
          </p:nvSpPr>
          <p:spPr>
            <a:xfrm flipH="false" flipV="false" rot="0">
              <a:off x="0" y="0"/>
              <a:ext cx="3112423" cy="1605554"/>
            </a:xfrm>
            <a:custGeom>
              <a:avLst/>
              <a:gdLst/>
              <a:ahLst/>
              <a:cxnLst/>
              <a:rect r="r" b="b" t="t" l="l"/>
              <a:pathLst>
                <a:path h="1605554" w="3112423">
                  <a:moveTo>
                    <a:pt x="80084" y="0"/>
                  </a:moveTo>
                  <a:lnTo>
                    <a:pt x="3032339" y="0"/>
                  </a:lnTo>
                  <a:cubicBezTo>
                    <a:pt x="3076568" y="0"/>
                    <a:pt x="3112423" y="35855"/>
                    <a:pt x="3112423" y="80084"/>
                  </a:cubicBezTo>
                  <a:lnTo>
                    <a:pt x="3112423" y="1525470"/>
                  </a:lnTo>
                  <a:cubicBezTo>
                    <a:pt x="3112423" y="1546710"/>
                    <a:pt x="3103985" y="1567080"/>
                    <a:pt x="3088967" y="1582098"/>
                  </a:cubicBezTo>
                  <a:cubicBezTo>
                    <a:pt x="3073948" y="1597117"/>
                    <a:pt x="3053579" y="1605554"/>
                    <a:pt x="3032339" y="1605554"/>
                  </a:cubicBezTo>
                  <a:lnTo>
                    <a:pt x="80084" y="1605554"/>
                  </a:lnTo>
                  <a:cubicBezTo>
                    <a:pt x="58844" y="1605554"/>
                    <a:pt x="38475" y="1597117"/>
                    <a:pt x="23456" y="1582098"/>
                  </a:cubicBezTo>
                  <a:cubicBezTo>
                    <a:pt x="8437" y="1567080"/>
                    <a:pt x="0" y="1546710"/>
                    <a:pt x="0" y="1525470"/>
                  </a:cubicBezTo>
                  <a:lnTo>
                    <a:pt x="0" y="80084"/>
                  </a:lnTo>
                  <a:cubicBezTo>
                    <a:pt x="0" y="58844"/>
                    <a:pt x="8437" y="38475"/>
                    <a:pt x="23456" y="23456"/>
                  </a:cubicBezTo>
                  <a:cubicBezTo>
                    <a:pt x="38475" y="8437"/>
                    <a:pt x="58844" y="0"/>
                    <a:pt x="80084" y="0"/>
                  </a:cubicBezTo>
                  <a:close/>
                </a:path>
              </a:pathLst>
            </a:custGeom>
            <a:gradFill rotWithShape="true">
              <a:gsLst>
                <a:gs pos="0">
                  <a:srgbClr val="240E3D">
                    <a:alpha val="100000"/>
                  </a:srgbClr>
                </a:gs>
                <a:gs pos="100000">
                  <a:srgbClr val="690088">
                    <a:alpha val="100000"/>
                  </a:srgbClr>
                </a:gs>
              </a:gsLst>
              <a:lin ang="0"/>
            </a:gradFill>
          </p:spPr>
        </p:sp>
        <p:sp>
          <p:nvSpPr>
            <p:cNvPr name="TextBox 4" id="4"/>
            <p:cNvSpPr txBox="true"/>
            <p:nvPr/>
          </p:nvSpPr>
          <p:spPr>
            <a:xfrm>
              <a:off x="0" y="-57150"/>
              <a:ext cx="3112423" cy="1662704"/>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0453304" y="8987884"/>
            <a:ext cx="881574" cy="88157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0581179" y="9115759"/>
            <a:ext cx="625825" cy="62582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783444" y="2234311"/>
            <a:ext cx="321025" cy="32102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4" id="14"/>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2"/>
            <a:stretch>
              <a:fillRect l="0" t="-27284" r="0" b="-27284"/>
            </a:stretch>
          </a:blipFill>
        </p:spPr>
      </p:sp>
      <p:sp>
        <p:nvSpPr>
          <p:cNvPr name="Freeform 15" id="15"/>
          <p:cNvSpPr/>
          <p:nvPr/>
        </p:nvSpPr>
        <p:spPr>
          <a:xfrm flipH="false" flipV="false" rot="0">
            <a:off x="11811128" y="1028700"/>
            <a:ext cx="5552671" cy="8329006"/>
          </a:xfrm>
          <a:custGeom>
            <a:avLst/>
            <a:gdLst/>
            <a:ahLst/>
            <a:cxnLst/>
            <a:rect r="r" b="b" t="t" l="l"/>
            <a:pathLst>
              <a:path h="8329006" w="5552671">
                <a:moveTo>
                  <a:pt x="0" y="0"/>
                </a:moveTo>
                <a:lnTo>
                  <a:pt x="5552671" y="0"/>
                </a:lnTo>
                <a:lnTo>
                  <a:pt x="5552671" y="8329006"/>
                </a:lnTo>
                <a:lnTo>
                  <a:pt x="0" y="8329006"/>
                </a:lnTo>
                <a:lnTo>
                  <a:pt x="0" y="0"/>
                </a:lnTo>
                <a:close/>
              </a:path>
            </a:pathLst>
          </a:custGeom>
          <a:blipFill>
            <a:blip r:embed="rId3"/>
            <a:stretch>
              <a:fillRect l="0" t="0" r="0" b="0"/>
            </a:stretch>
          </a:blipFill>
        </p:spPr>
      </p:sp>
      <p:sp>
        <p:nvSpPr>
          <p:cNvPr name="TextBox 16" id="16"/>
          <p:cNvSpPr txBox="true"/>
          <p:nvPr/>
        </p:nvSpPr>
        <p:spPr>
          <a:xfrm rot="0">
            <a:off x="1226556" y="2361382"/>
            <a:ext cx="9980448" cy="1264285"/>
          </a:xfrm>
          <a:prstGeom prst="rect">
            <a:avLst/>
          </a:prstGeom>
        </p:spPr>
        <p:txBody>
          <a:bodyPr anchor="t" rtlCol="false" tIns="0" lIns="0" bIns="0" rIns="0">
            <a:spAutoFit/>
          </a:bodyPr>
          <a:lstStyle/>
          <a:p>
            <a:pPr algn="l">
              <a:lnSpc>
                <a:spcPts val="9094"/>
              </a:lnSpc>
            </a:pPr>
            <a:r>
              <a:rPr lang="en-US" sz="8499" b="true">
                <a:solidFill>
                  <a:srgbClr val="FFFFFF"/>
                </a:solidFill>
                <a:latin typeface="Poppins Bold"/>
                <a:ea typeface="Poppins Bold"/>
                <a:cs typeface="Poppins Bold"/>
                <a:sym typeface="Poppins Bold"/>
              </a:rPr>
              <a:t>Detailed Solution</a:t>
            </a:r>
          </a:p>
        </p:txBody>
      </p:sp>
      <p:grpSp>
        <p:nvGrpSpPr>
          <p:cNvPr name="Group 17" id="17"/>
          <p:cNvGrpSpPr/>
          <p:nvPr/>
        </p:nvGrpSpPr>
        <p:grpSpPr>
          <a:xfrm rot="0">
            <a:off x="1476045" y="4527602"/>
            <a:ext cx="4340027" cy="2091055"/>
            <a:chOff x="0" y="0"/>
            <a:chExt cx="5786703" cy="2788073"/>
          </a:xfrm>
        </p:grpSpPr>
        <p:sp>
          <p:nvSpPr>
            <p:cNvPr name="TextBox 18" id="18"/>
            <p:cNvSpPr txBox="true"/>
            <p:nvPr/>
          </p:nvSpPr>
          <p:spPr>
            <a:xfrm rot="0">
              <a:off x="310626" y="-28575"/>
              <a:ext cx="4588136" cy="841375"/>
            </a:xfrm>
            <a:prstGeom prst="rect">
              <a:avLst/>
            </a:prstGeom>
          </p:spPr>
          <p:txBody>
            <a:bodyPr anchor="t" rtlCol="false" tIns="0" lIns="0" bIns="0" rIns="0">
              <a:spAutoFit/>
            </a:bodyPr>
            <a:lstStyle/>
            <a:p>
              <a:pPr algn="l">
                <a:lnSpc>
                  <a:spcPts val="2400"/>
                </a:lnSpc>
              </a:pPr>
              <a:r>
                <a:rPr lang="en-US" sz="2000" b="true">
                  <a:solidFill>
                    <a:srgbClr val="FFFFFF"/>
                  </a:solidFill>
                  <a:latin typeface="Poppins Bold"/>
                  <a:ea typeface="Poppins Bold"/>
                  <a:cs typeface="Poppins Bold"/>
                  <a:sym typeface="Poppins Bold"/>
                </a:rPr>
                <a:t>AI-Generated Role-Based Assessments:</a:t>
              </a:r>
            </a:p>
          </p:txBody>
        </p:sp>
        <p:sp>
          <p:nvSpPr>
            <p:cNvPr name="TextBox 19" id="19"/>
            <p:cNvSpPr txBox="true"/>
            <p:nvPr/>
          </p:nvSpPr>
          <p:spPr>
            <a:xfrm rot="0">
              <a:off x="310626" y="793750"/>
              <a:ext cx="5476077" cy="1994323"/>
            </a:xfrm>
            <a:prstGeom prst="rect">
              <a:avLst/>
            </a:prstGeom>
          </p:spPr>
          <p:txBody>
            <a:bodyPr anchor="t" rtlCol="false" tIns="0" lIns="0" bIns="0" rIns="0">
              <a:spAutoFit/>
            </a:bodyPr>
            <a:lstStyle/>
            <a:p>
              <a:pPr algn="l">
                <a:lnSpc>
                  <a:spcPts val="2360"/>
                </a:lnSpc>
              </a:pPr>
              <a:r>
                <a:rPr lang="en-US" sz="2000">
                  <a:solidFill>
                    <a:srgbClr val="FFFFFF"/>
                  </a:solidFill>
                  <a:latin typeface="Poppins"/>
                  <a:ea typeface="Poppins"/>
                  <a:cs typeface="Poppins"/>
                  <a:sym typeface="Poppins"/>
                </a:rPr>
                <a:t>The system dynamically creates assessments using Genkit + Google Gemini based on predefined professional roles.</a:t>
              </a:r>
            </a:p>
          </p:txBody>
        </p:sp>
        <p:sp>
          <p:nvSpPr>
            <p:cNvPr name="TextBox 20" id="20"/>
            <p:cNvSpPr txBox="true"/>
            <p:nvPr/>
          </p:nvSpPr>
          <p:spPr>
            <a:xfrm rot="0">
              <a:off x="0" y="-62442"/>
              <a:ext cx="179520" cy="468842"/>
            </a:xfrm>
            <a:prstGeom prst="rect">
              <a:avLst/>
            </a:prstGeom>
          </p:spPr>
          <p:txBody>
            <a:bodyPr anchor="t" rtlCol="false" tIns="0" lIns="0" bIns="0" rIns="0">
              <a:spAutoFit/>
            </a:bodyPr>
            <a:lstStyle/>
            <a:p>
              <a:pPr algn="ctr">
                <a:lnSpc>
                  <a:spcPts val="2800"/>
                </a:lnSpc>
              </a:pPr>
              <a:r>
                <a:rPr lang="en-US" sz="2000">
                  <a:solidFill>
                    <a:srgbClr val="FFFFFF"/>
                  </a:solidFill>
                  <a:latin typeface="Poppins"/>
                  <a:ea typeface="Poppins"/>
                  <a:cs typeface="Poppins"/>
                  <a:sym typeface="Poppins"/>
                </a:rPr>
                <a:t>1</a:t>
              </a:r>
            </a:p>
          </p:txBody>
        </p:sp>
      </p:grpSp>
      <p:grpSp>
        <p:nvGrpSpPr>
          <p:cNvPr name="Group 21" id="21"/>
          <p:cNvGrpSpPr/>
          <p:nvPr/>
        </p:nvGrpSpPr>
        <p:grpSpPr>
          <a:xfrm rot="0">
            <a:off x="6025477" y="4527602"/>
            <a:ext cx="4340027" cy="1795780"/>
            <a:chOff x="0" y="0"/>
            <a:chExt cx="5786703" cy="2394373"/>
          </a:xfrm>
        </p:grpSpPr>
        <p:sp>
          <p:nvSpPr>
            <p:cNvPr name="TextBox 22" id="22"/>
            <p:cNvSpPr txBox="true"/>
            <p:nvPr/>
          </p:nvSpPr>
          <p:spPr>
            <a:xfrm rot="0">
              <a:off x="310626" y="-28575"/>
              <a:ext cx="4588136" cy="841375"/>
            </a:xfrm>
            <a:prstGeom prst="rect">
              <a:avLst/>
            </a:prstGeom>
          </p:spPr>
          <p:txBody>
            <a:bodyPr anchor="t" rtlCol="false" tIns="0" lIns="0" bIns="0" rIns="0">
              <a:spAutoFit/>
            </a:bodyPr>
            <a:lstStyle/>
            <a:p>
              <a:pPr algn="l">
                <a:lnSpc>
                  <a:spcPts val="2400"/>
                </a:lnSpc>
              </a:pPr>
              <a:r>
                <a:rPr lang="en-US" sz="2000" b="true">
                  <a:solidFill>
                    <a:srgbClr val="FFFFFF"/>
                  </a:solidFill>
                  <a:latin typeface="Poppins Bold"/>
                  <a:ea typeface="Poppins Bold"/>
                  <a:cs typeface="Poppins Bold"/>
                  <a:sym typeface="Poppins Bold"/>
                </a:rPr>
                <a:t>Real-Time Dashboards &amp; Skill Analytics</a:t>
              </a:r>
            </a:p>
          </p:txBody>
        </p:sp>
        <p:sp>
          <p:nvSpPr>
            <p:cNvPr name="TextBox 23" id="23"/>
            <p:cNvSpPr txBox="true"/>
            <p:nvPr/>
          </p:nvSpPr>
          <p:spPr>
            <a:xfrm rot="0">
              <a:off x="310626" y="793750"/>
              <a:ext cx="5476077" cy="1600623"/>
            </a:xfrm>
            <a:prstGeom prst="rect">
              <a:avLst/>
            </a:prstGeom>
          </p:spPr>
          <p:txBody>
            <a:bodyPr anchor="t" rtlCol="false" tIns="0" lIns="0" bIns="0" rIns="0">
              <a:spAutoFit/>
            </a:bodyPr>
            <a:lstStyle/>
            <a:p>
              <a:pPr algn="l">
                <a:lnSpc>
                  <a:spcPts val="2360"/>
                </a:lnSpc>
              </a:pPr>
              <a:r>
                <a:rPr lang="en-US" sz="2000">
                  <a:solidFill>
                    <a:srgbClr val="FFFFFF"/>
                  </a:solidFill>
                  <a:latin typeface="Poppins"/>
                  <a:ea typeface="Poppins"/>
                  <a:cs typeface="Poppins"/>
                  <a:sym typeface="Poppins"/>
                </a:rPr>
                <a:t>Users receive visual dashboards showing progress, performance graphs, and personalized insights from AI. </a:t>
              </a:r>
            </a:p>
          </p:txBody>
        </p:sp>
        <p:sp>
          <p:nvSpPr>
            <p:cNvPr name="TextBox 24" id="24"/>
            <p:cNvSpPr txBox="true"/>
            <p:nvPr/>
          </p:nvSpPr>
          <p:spPr>
            <a:xfrm rot="0">
              <a:off x="0" y="-62442"/>
              <a:ext cx="179520" cy="468842"/>
            </a:xfrm>
            <a:prstGeom prst="rect">
              <a:avLst/>
            </a:prstGeom>
          </p:spPr>
          <p:txBody>
            <a:bodyPr anchor="t" rtlCol="false" tIns="0" lIns="0" bIns="0" rIns="0">
              <a:spAutoFit/>
            </a:bodyPr>
            <a:lstStyle/>
            <a:p>
              <a:pPr algn="ctr">
                <a:lnSpc>
                  <a:spcPts val="2800"/>
                </a:lnSpc>
              </a:pPr>
              <a:r>
                <a:rPr lang="en-US" sz="2000">
                  <a:solidFill>
                    <a:srgbClr val="FFFFFF"/>
                  </a:solidFill>
                  <a:latin typeface="Poppins"/>
                  <a:ea typeface="Poppins"/>
                  <a:cs typeface="Poppins"/>
                  <a:sym typeface="Poppins"/>
                </a:rPr>
                <a:t>3</a:t>
              </a:r>
            </a:p>
          </p:txBody>
        </p:sp>
      </p:grpSp>
      <p:grpSp>
        <p:nvGrpSpPr>
          <p:cNvPr name="Group 25" id="25"/>
          <p:cNvGrpSpPr/>
          <p:nvPr/>
        </p:nvGrpSpPr>
        <p:grpSpPr>
          <a:xfrm rot="0">
            <a:off x="1476045" y="6726458"/>
            <a:ext cx="4340027" cy="2091055"/>
            <a:chOff x="0" y="0"/>
            <a:chExt cx="5786703" cy="2788073"/>
          </a:xfrm>
        </p:grpSpPr>
        <p:sp>
          <p:nvSpPr>
            <p:cNvPr name="TextBox 26" id="26"/>
            <p:cNvSpPr txBox="true"/>
            <p:nvPr/>
          </p:nvSpPr>
          <p:spPr>
            <a:xfrm rot="0">
              <a:off x="310626" y="-28575"/>
              <a:ext cx="4588136" cy="841375"/>
            </a:xfrm>
            <a:prstGeom prst="rect">
              <a:avLst/>
            </a:prstGeom>
          </p:spPr>
          <p:txBody>
            <a:bodyPr anchor="t" rtlCol="false" tIns="0" lIns="0" bIns="0" rIns="0">
              <a:spAutoFit/>
            </a:bodyPr>
            <a:lstStyle/>
            <a:p>
              <a:pPr algn="l">
                <a:lnSpc>
                  <a:spcPts val="2400"/>
                </a:lnSpc>
              </a:pPr>
              <a:r>
                <a:rPr lang="en-US" sz="2000" b="true">
                  <a:solidFill>
                    <a:srgbClr val="FFFFFF"/>
                  </a:solidFill>
                  <a:latin typeface="Poppins Bold"/>
                  <a:ea typeface="Poppins Bold"/>
                  <a:cs typeface="Poppins Bold"/>
                  <a:sym typeface="Poppins Bold"/>
                </a:rPr>
                <a:t>Automated Scoring &amp; Personalized Feedback</a:t>
              </a:r>
            </a:p>
          </p:txBody>
        </p:sp>
        <p:sp>
          <p:nvSpPr>
            <p:cNvPr name="TextBox 27" id="27"/>
            <p:cNvSpPr txBox="true"/>
            <p:nvPr/>
          </p:nvSpPr>
          <p:spPr>
            <a:xfrm rot="0">
              <a:off x="310626" y="793750"/>
              <a:ext cx="5476077" cy="1994323"/>
            </a:xfrm>
            <a:prstGeom prst="rect">
              <a:avLst/>
            </a:prstGeom>
          </p:spPr>
          <p:txBody>
            <a:bodyPr anchor="t" rtlCol="false" tIns="0" lIns="0" bIns="0" rIns="0">
              <a:spAutoFit/>
            </a:bodyPr>
            <a:lstStyle/>
            <a:p>
              <a:pPr algn="l">
                <a:lnSpc>
                  <a:spcPts val="2360"/>
                </a:lnSpc>
              </a:pPr>
              <a:r>
                <a:rPr lang="en-US" sz="2000">
                  <a:solidFill>
                    <a:srgbClr val="FFFFFF"/>
                  </a:solidFill>
                  <a:latin typeface="Poppins"/>
                  <a:ea typeface="Poppins"/>
                  <a:cs typeface="Poppins"/>
                  <a:sym typeface="Poppins"/>
                </a:rPr>
                <a:t>Submissions (MCQ, coding, subjective) are evaluated using an AI-based scoring module, and learning recommendations are stored for the user.</a:t>
              </a:r>
            </a:p>
          </p:txBody>
        </p:sp>
        <p:sp>
          <p:nvSpPr>
            <p:cNvPr name="TextBox 28" id="28"/>
            <p:cNvSpPr txBox="true"/>
            <p:nvPr/>
          </p:nvSpPr>
          <p:spPr>
            <a:xfrm rot="0">
              <a:off x="0" y="-62442"/>
              <a:ext cx="179520" cy="468842"/>
            </a:xfrm>
            <a:prstGeom prst="rect">
              <a:avLst/>
            </a:prstGeom>
          </p:spPr>
          <p:txBody>
            <a:bodyPr anchor="t" rtlCol="false" tIns="0" lIns="0" bIns="0" rIns="0">
              <a:spAutoFit/>
            </a:bodyPr>
            <a:lstStyle/>
            <a:p>
              <a:pPr algn="ctr">
                <a:lnSpc>
                  <a:spcPts val="2800"/>
                </a:lnSpc>
              </a:pPr>
              <a:r>
                <a:rPr lang="en-US" sz="2000">
                  <a:solidFill>
                    <a:srgbClr val="FFFFFF"/>
                  </a:solidFill>
                  <a:latin typeface="Poppins"/>
                  <a:ea typeface="Poppins"/>
                  <a:cs typeface="Poppins"/>
                  <a:sym typeface="Poppins"/>
                </a:rPr>
                <a:t>2</a:t>
              </a:r>
            </a:p>
          </p:txBody>
        </p:sp>
      </p:grpSp>
      <p:grpSp>
        <p:nvGrpSpPr>
          <p:cNvPr name="Group 29" id="29"/>
          <p:cNvGrpSpPr/>
          <p:nvPr/>
        </p:nvGrpSpPr>
        <p:grpSpPr>
          <a:xfrm rot="0">
            <a:off x="6025477" y="6726458"/>
            <a:ext cx="4340027" cy="2091055"/>
            <a:chOff x="0" y="0"/>
            <a:chExt cx="5786703" cy="2788073"/>
          </a:xfrm>
        </p:grpSpPr>
        <p:sp>
          <p:nvSpPr>
            <p:cNvPr name="TextBox 30" id="30"/>
            <p:cNvSpPr txBox="true"/>
            <p:nvPr/>
          </p:nvSpPr>
          <p:spPr>
            <a:xfrm rot="0">
              <a:off x="310626" y="-28575"/>
              <a:ext cx="4588136" cy="841375"/>
            </a:xfrm>
            <a:prstGeom prst="rect">
              <a:avLst/>
            </a:prstGeom>
          </p:spPr>
          <p:txBody>
            <a:bodyPr anchor="t" rtlCol="false" tIns="0" lIns="0" bIns="0" rIns="0">
              <a:spAutoFit/>
            </a:bodyPr>
            <a:lstStyle/>
            <a:p>
              <a:pPr algn="l">
                <a:lnSpc>
                  <a:spcPts val="2400"/>
                </a:lnSpc>
              </a:pPr>
              <a:r>
                <a:rPr lang="en-US" sz="2000" b="true">
                  <a:solidFill>
                    <a:srgbClr val="FFFFFF"/>
                  </a:solidFill>
                  <a:latin typeface="Poppins Bold"/>
                  <a:ea typeface="Poppins Bold"/>
                  <a:cs typeface="Poppins Bold"/>
                  <a:sym typeface="Poppins Bold"/>
                </a:rPr>
                <a:t>Gamified Career Growth Tools</a:t>
              </a:r>
            </a:p>
          </p:txBody>
        </p:sp>
        <p:sp>
          <p:nvSpPr>
            <p:cNvPr name="TextBox 31" id="31"/>
            <p:cNvSpPr txBox="true"/>
            <p:nvPr/>
          </p:nvSpPr>
          <p:spPr>
            <a:xfrm rot="0">
              <a:off x="310626" y="793750"/>
              <a:ext cx="5476077" cy="1994323"/>
            </a:xfrm>
            <a:prstGeom prst="rect">
              <a:avLst/>
            </a:prstGeom>
          </p:spPr>
          <p:txBody>
            <a:bodyPr anchor="t" rtlCol="false" tIns="0" lIns="0" bIns="0" rIns="0">
              <a:spAutoFit/>
            </a:bodyPr>
            <a:lstStyle/>
            <a:p>
              <a:pPr algn="l">
                <a:lnSpc>
                  <a:spcPts val="2360"/>
                </a:lnSpc>
              </a:pPr>
              <a:r>
                <a:rPr lang="en-US" sz="2000">
                  <a:solidFill>
                    <a:srgbClr val="FFFFFF"/>
                  </a:solidFill>
                  <a:latin typeface="Poppins"/>
                  <a:ea typeface="Poppins"/>
                  <a:cs typeface="Poppins"/>
                  <a:sym typeface="Poppins"/>
                </a:rPr>
                <a:t>The platform offers job recommendations, learning paths, XP points, and badges to improve engagement and skill enhancement. </a:t>
              </a:r>
            </a:p>
          </p:txBody>
        </p:sp>
        <p:sp>
          <p:nvSpPr>
            <p:cNvPr name="TextBox 32" id="32"/>
            <p:cNvSpPr txBox="true"/>
            <p:nvPr/>
          </p:nvSpPr>
          <p:spPr>
            <a:xfrm rot="0">
              <a:off x="0" y="-62442"/>
              <a:ext cx="179520" cy="468842"/>
            </a:xfrm>
            <a:prstGeom prst="rect">
              <a:avLst/>
            </a:prstGeom>
          </p:spPr>
          <p:txBody>
            <a:bodyPr anchor="t" rtlCol="false" tIns="0" lIns="0" bIns="0" rIns="0">
              <a:spAutoFit/>
            </a:bodyPr>
            <a:lstStyle/>
            <a:p>
              <a:pPr algn="ctr">
                <a:lnSpc>
                  <a:spcPts val="2800"/>
                </a:lnSpc>
              </a:pPr>
              <a:r>
                <a:rPr lang="en-US" sz="2000">
                  <a:solidFill>
                    <a:srgbClr val="FFFFFF"/>
                  </a:solidFill>
                  <a:latin typeface="Poppins"/>
                  <a:ea typeface="Poppins"/>
                  <a:cs typeface="Poppins"/>
                  <a:sym typeface="Poppins"/>
                </a:rPr>
                <a:t>4</a:t>
              </a:r>
            </a:p>
          </p:txBody>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24062" y="2919433"/>
            <a:ext cx="625825" cy="62582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996936" y="2004398"/>
            <a:ext cx="10080826" cy="1915795"/>
          </a:xfrm>
          <a:prstGeom prst="rect">
            <a:avLst/>
          </a:prstGeom>
        </p:spPr>
        <p:txBody>
          <a:bodyPr anchor="t" rtlCol="false" tIns="0" lIns="0" bIns="0" rIns="0">
            <a:spAutoFit/>
          </a:bodyPr>
          <a:lstStyle/>
          <a:p>
            <a:pPr algn="l">
              <a:lnSpc>
                <a:spcPts val="7489"/>
              </a:lnSpc>
            </a:pPr>
            <a:r>
              <a:rPr lang="en-US" b="true" sz="6999">
                <a:solidFill>
                  <a:srgbClr val="FFFFFF"/>
                </a:solidFill>
                <a:latin typeface="Touvlo Bold"/>
                <a:ea typeface="Touvlo Bold"/>
                <a:cs typeface="Touvlo Bold"/>
                <a:sym typeface="Touvlo Bold"/>
              </a:rPr>
              <a:t>HOW NEXHIRE</a:t>
            </a:r>
            <a:r>
              <a:rPr lang="en-US" b="true" sz="6999">
                <a:solidFill>
                  <a:srgbClr val="FF0000"/>
                </a:solidFill>
                <a:latin typeface="Touvlo Bold"/>
                <a:ea typeface="Touvlo Bold"/>
                <a:cs typeface="Touvlo Bold"/>
                <a:sym typeface="Touvlo Bold"/>
              </a:rPr>
              <a:t>AI</a:t>
            </a:r>
            <a:r>
              <a:rPr lang="en-US" b="true" sz="6999">
                <a:solidFill>
                  <a:srgbClr val="FFFFFF"/>
                </a:solidFill>
                <a:latin typeface="Touvlo Bold"/>
                <a:ea typeface="Touvlo Bold"/>
                <a:cs typeface="Touvlo Bold"/>
                <a:sym typeface="Touvlo Bold"/>
              </a:rPr>
              <a:t> STANDS OUT</a:t>
            </a:r>
          </a:p>
        </p:txBody>
      </p:sp>
      <p:grpSp>
        <p:nvGrpSpPr>
          <p:cNvPr name="Group 6" id="6"/>
          <p:cNvGrpSpPr/>
          <p:nvPr/>
        </p:nvGrpSpPr>
        <p:grpSpPr>
          <a:xfrm rot="0">
            <a:off x="6393569" y="7797889"/>
            <a:ext cx="321025" cy="32102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40E3D">
                    <a:alpha val="100000"/>
                  </a:srgbClr>
                </a:gs>
                <a:gs pos="100000">
                  <a:srgbClr val="690088">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0196188" y="2791558"/>
            <a:ext cx="881574" cy="88157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2" id="12"/>
          <p:cNvSpPr/>
          <p:nvPr/>
        </p:nvSpPr>
        <p:spPr>
          <a:xfrm flipH="false" flipV="false" rot="0">
            <a:off x="1028700" y="678377"/>
            <a:ext cx="1779439" cy="1151225"/>
          </a:xfrm>
          <a:custGeom>
            <a:avLst/>
            <a:gdLst/>
            <a:ahLst/>
            <a:cxnLst/>
            <a:rect r="r" b="b" t="t" l="l"/>
            <a:pathLst>
              <a:path h="1151225" w="1779439">
                <a:moveTo>
                  <a:pt x="0" y="0"/>
                </a:moveTo>
                <a:lnTo>
                  <a:pt x="1779439" y="0"/>
                </a:lnTo>
                <a:lnTo>
                  <a:pt x="1779439" y="1151225"/>
                </a:lnTo>
                <a:lnTo>
                  <a:pt x="0" y="1151225"/>
                </a:lnTo>
                <a:lnTo>
                  <a:pt x="0" y="0"/>
                </a:lnTo>
                <a:close/>
              </a:path>
            </a:pathLst>
          </a:custGeom>
          <a:blipFill>
            <a:blip r:embed="rId2"/>
            <a:stretch>
              <a:fillRect l="0" t="-27284" r="0" b="-27284"/>
            </a:stretch>
          </a:blipFill>
        </p:spPr>
      </p:sp>
      <p:sp>
        <p:nvSpPr>
          <p:cNvPr name="Freeform 13" id="13"/>
          <p:cNvSpPr/>
          <p:nvPr/>
        </p:nvSpPr>
        <p:spPr>
          <a:xfrm flipH="false" flipV="false" rot="0">
            <a:off x="10542440" y="2304556"/>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3"/>
            <a:stretch>
              <a:fillRect l="0" t="0" r="0" b="0"/>
            </a:stretch>
          </a:blipFill>
        </p:spPr>
      </p:sp>
      <p:sp>
        <p:nvSpPr>
          <p:cNvPr name="TextBox 14" id="14"/>
          <p:cNvSpPr txBox="true"/>
          <p:nvPr/>
        </p:nvSpPr>
        <p:spPr>
          <a:xfrm rot="0">
            <a:off x="753699" y="4219114"/>
            <a:ext cx="9883275" cy="46158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Poppins"/>
                <a:ea typeface="Poppins"/>
                <a:cs typeface="Poppins"/>
                <a:sym typeface="Poppins"/>
              </a:rPr>
              <a:t>NexHire</a:t>
            </a:r>
            <a:r>
              <a:rPr lang="en-US" sz="2400">
                <a:solidFill>
                  <a:srgbClr val="FFFFFF"/>
                </a:solidFill>
                <a:latin typeface="Poppins"/>
                <a:ea typeface="Poppins"/>
                <a:cs typeface="Poppins"/>
                <a:sym typeface="Poppins"/>
              </a:rPr>
              <a:t>AI creates assessments on the fly with AI (Genkit + Gemini) as opposed to using fixed question banks so that each applicant receives a unique assessment.</a:t>
            </a:r>
          </a:p>
          <a:p>
            <a:pPr algn="l" marL="518160" indent="-259080" lvl="1">
              <a:lnSpc>
                <a:spcPts val="3359"/>
              </a:lnSpc>
              <a:buFont typeface="Arial"/>
              <a:buChar char="•"/>
            </a:pPr>
            <a:r>
              <a:rPr lang="en-US" sz="2400">
                <a:solidFill>
                  <a:srgbClr val="FFFFFF"/>
                </a:solidFill>
                <a:latin typeface="Poppins"/>
                <a:ea typeface="Poppins"/>
                <a:cs typeface="Poppins"/>
                <a:sym typeface="Poppins"/>
              </a:rPr>
              <a:t>It more-or-less automatically scores MCQs, coding, and descriptive responses using AI and generates real-time feedback, dashboards, skill knowledge, and recommendations on learning.</a:t>
            </a:r>
          </a:p>
          <a:p>
            <a:pPr algn="l" marL="518160" indent="-259080" lvl="1">
              <a:lnSpc>
                <a:spcPts val="3359"/>
              </a:lnSpc>
              <a:buFont typeface="Arial"/>
              <a:buChar char="•"/>
            </a:pPr>
            <a:r>
              <a:rPr lang="en-US" sz="2400">
                <a:solidFill>
                  <a:srgbClr val="FFFFFF"/>
                </a:solidFill>
                <a:latin typeface="Poppins"/>
                <a:ea typeface="Poppins"/>
                <a:cs typeface="Poppins"/>
                <a:sym typeface="Poppins"/>
              </a:rPr>
              <a:t>It combines assessment, analytics, gamification, and career guidance within a single platform providing a fully end-to-end talent evaluation system, a feature that traditional hiring tools do not have.</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DAGwV93Trg4</dc:identifier>
  <dcterms:modified xsi:type="dcterms:W3CDTF">2011-08-01T06:04:30Z</dcterms:modified>
  <cp:revision>1</cp:revision>
  <dc:title>Capstone_Project</dc:title>
</cp:coreProperties>
</file>